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25"/>
  </p:handoutMasterIdLst>
  <p:sldIdLst>
    <p:sldId id="487" r:id="rId4"/>
    <p:sldId id="873" r:id="rId6"/>
    <p:sldId id="856" r:id="rId7"/>
    <p:sldId id="857" r:id="rId8"/>
    <p:sldId id="858" r:id="rId9"/>
    <p:sldId id="859" r:id="rId10"/>
    <p:sldId id="860" r:id="rId11"/>
    <p:sldId id="861" r:id="rId12"/>
    <p:sldId id="862" r:id="rId13"/>
    <p:sldId id="874" r:id="rId14"/>
    <p:sldId id="852" r:id="rId15"/>
    <p:sldId id="853" r:id="rId16"/>
    <p:sldId id="854" r:id="rId17"/>
    <p:sldId id="855" r:id="rId18"/>
    <p:sldId id="846" r:id="rId19"/>
    <p:sldId id="847" r:id="rId20"/>
    <p:sldId id="848" r:id="rId21"/>
    <p:sldId id="849" r:id="rId22"/>
    <p:sldId id="851" r:id="rId23"/>
    <p:sldId id="85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00A2"/>
    <a:srgbClr val="FDEADA"/>
    <a:srgbClr val="C00000"/>
    <a:srgbClr val="E6B9B8"/>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6" autoAdjust="0"/>
  </p:normalViewPr>
  <p:slideViewPr>
    <p:cSldViewPr>
      <p:cViewPr varScale="1">
        <p:scale>
          <a:sx n="82" d="100"/>
          <a:sy n="82" d="100"/>
        </p:scale>
        <p:origin x="691" y="62"/>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39D220-9986-1645-993A-1DADAE0CC8D4}"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B78E09-E4CC-E646-A8E2-42364C70E50F}"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9CDA-54DB-42F8-BC0E-B5BB74442020}"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218C0E-EBC0-4363-B866-4FBE8A16C4C0}"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endParaRPr lang="en-US" dirty="0"/>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1.Data-driven method: dataset establishment</a:t>
            </a:r>
            <a:endParaRPr lang="en-US" dirty="0"/>
          </a:p>
          <a:p>
            <a:r>
              <a:rPr lang="en-US" dirty="0"/>
              <a:t>2.Based on the characteristics of pathological image data, we proposed a ….. Leverage information from different scales, with small regions containing details of cell texture, color, shape </a:t>
            </a:r>
            <a:r>
              <a:rPr lang="en-US" dirty="0" err="1"/>
              <a:t>etc</a:t>
            </a:r>
            <a:r>
              <a:rPr lang="en-US" dirty="0"/>
              <a:t>, and large regions with the distribution patterns of cell clusters and stroma area and their interaction status.</a:t>
            </a:r>
            <a:endParaRPr lang="en-US" dirty="0"/>
          </a:p>
          <a:p>
            <a:r>
              <a:rPr lang="en-US" dirty="0"/>
              <a:t>3. In addition to the evaluation metrics that are commonly used in the CV world, we also proposed a downstream analysis pipeline to validate the utility and quality of the generated images from a clinical perspective </a:t>
            </a:r>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explain, color explain</a:t>
            </a:r>
            <a:endParaRPr lang="en-US" dirty="0"/>
          </a:p>
          <a:p>
            <a:endParaRPr lang="en-US" dirty="0"/>
          </a:p>
          <a:p>
            <a:r>
              <a:rPr lang="en-GB" b="0" i="0" dirty="0">
                <a:solidFill>
                  <a:srgbClr val="0D0D0D"/>
                </a:solidFill>
                <a:effectLst/>
                <a:highlight>
                  <a:srgbClr val="FFFFFF"/>
                </a:highlight>
                <a:latin typeface="Söhne"/>
              </a:rPr>
              <a:t>In addition to using traditional machine learning evaluation metrics such as Similarity, Structural Similarity Index Measurement (SSIM), Pearson Correlation, and PSNR to evaluate our method, we also performed some downstream analysis tasks for further validation. Specifically, we utilized existing cell analysis software, such as </a:t>
            </a:r>
            <a:r>
              <a:rPr lang="en-GB" b="0" i="0" dirty="0" err="1">
                <a:solidFill>
                  <a:srgbClr val="0D0D0D"/>
                </a:solidFill>
                <a:effectLst/>
                <a:highlight>
                  <a:srgbClr val="FFFFFF"/>
                </a:highlight>
                <a:latin typeface="Söhne"/>
              </a:rPr>
              <a:t>QPath</a:t>
            </a:r>
            <a:r>
              <a:rPr lang="en-GB" b="0" i="0" dirty="0">
                <a:solidFill>
                  <a:srgbClr val="0D0D0D"/>
                </a:solidFill>
                <a:effectLst/>
                <a:highlight>
                  <a:srgbClr val="FFFFFF"/>
                </a:highlight>
                <a:latin typeface="Söhne"/>
              </a:rPr>
              <a:t>, to process both the generated virtual MIHC images and the real MIHC images. This downstream analysis involved comparing the virtual and real MIHC images in terms of various metrics, such as the number of cells and the number of positive cells, the proportion of positive cells etc.</a:t>
            </a:r>
            <a:endParaRPr lang="en-US" b="0" i="0" dirty="0">
              <a:solidFill>
                <a:srgbClr val="0D0D0D"/>
              </a:solidFill>
              <a:effectLst/>
              <a:highlight>
                <a:srgbClr val="FFFFFF"/>
              </a:highlight>
              <a:latin typeface="Söhne"/>
            </a:endParaRPr>
          </a:p>
          <a:p>
            <a:endParaRPr lang="en-US" b="0" i="0" dirty="0">
              <a:solidFill>
                <a:srgbClr val="0D0D0D"/>
              </a:solidFill>
              <a:effectLst/>
              <a:highlight>
                <a:srgbClr val="FFFFFF"/>
              </a:highlight>
              <a:latin typeface="Söhne"/>
            </a:endParaRPr>
          </a:p>
          <a:p>
            <a:r>
              <a:rPr lang="en-GB" b="0" i="0" dirty="0">
                <a:solidFill>
                  <a:srgbClr val="0D0D0D"/>
                </a:solidFill>
                <a:effectLst/>
                <a:highlight>
                  <a:srgbClr val="FFFFFF"/>
                </a:highlight>
                <a:latin typeface="Söhne"/>
              </a:rPr>
              <a:t>By conducting these downstream analysis tasks, we aimed to assess the model's performance in practical application scenarios beyond traditional machine learning metrics.</a:t>
            </a:r>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motivation lies in that BG, aim, </a:t>
            </a:r>
            <a:endParaRPr lang="en-US" dirty="0"/>
          </a:p>
          <a:p>
            <a:endParaRPr lang="en-US" dirty="0"/>
          </a:p>
          <a:p>
            <a:r>
              <a:rPr lang="en-GB" b="0" i="0" dirty="0">
                <a:solidFill>
                  <a:srgbClr val="212121"/>
                </a:solidFill>
                <a:effectLst/>
                <a:highlight>
                  <a:srgbClr val="FFFFFF"/>
                </a:highlight>
                <a:latin typeface="Cambria" panose="02040503050406030204" pitchFamily="18" charset="0"/>
              </a:rPr>
              <a:t>our semi-supervised biomarker distribution prediction network utilizes an adversarial learning paradigm</a:t>
            </a:r>
            <a:endParaRPr lang="en-GB" b="0" i="0" dirty="0">
              <a:solidFill>
                <a:srgbClr val="212121"/>
              </a:solidFill>
              <a:effectLst/>
              <a:highlight>
                <a:srgbClr val="FFFFFF"/>
              </a:highlight>
              <a:latin typeface="Cambria" panose="02040503050406030204" pitchFamily="18" charset="0"/>
            </a:endParaRPr>
          </a:p>
          <a:p>
            <a:r>
              <a:rPr lang="en-US" dirty="0"/>
              <a:t>It can leverage part of labeled data and large amount of unlabeled data, the network is trained in a progressive manner and the unlabeled data will be trained using a confidence map which pinpointing the confident regions.</a:t>
            </a:r>
            <a:endParaRPr lang="en-US" dirty="0"/>
          </a:p>
          <a:p>
            <a:endParaRPr lang="en-US" dirty="0"/>
          </a:p>
          <a:p>
            <a:r>
              <a:rPr lang="en-US" dirty="0"/>
              <a:t>Both test set and TCGA validation shows that the proposed method can improve the segmentation performance by incorporating additional data source.</a:t>
            </a:r>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endParaRPr lang="en-US" dirty="0"/>
          </a:p>
          <a:p>
            <a:r>
              <a:rPr lang="en-US" dirty="0"/>
              <a:t>This is a preliminary work with a prespecified hypothesis based on previous works: </a:t>
            </a:r>
            <a:r>
              <a:rPr lang="en-US" dirty="0" err="1"/>
              <a:t>naevoid</a:t>
            </a:r>
            <a:r>
              <a:rPr lang="en-US" dirty="0"/>
              <a:t>, investigate in detail.</a:t>
            </a:r>
            <a:endParaRPr lang="en-US" dirty="0"/>
          </a:p>
          <a:p>
            <a:r>
              <a:rPr lang="en-US" dirty="0"/>
              <a:t>This is a collaborative project with pathologists from </a:t>
            </a:r>
            <a:r>
              <a:rPr lang="en-US" dirty="0" err="1"/>
              <a:t>st</a:t>
            </a:r>
            <a:r>
              <a:rPr lang="en-US" dirty="0"/>
              <a:t> George’s hospital of UK, my job is focused on the computational part.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Aim: 1, 2,</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r>
              <a:rPr lang="en-US" dirty="0"/>
              <a:t>The way I approach this problem is to split the whole melanoma region into 3 consecutive spatial bands according to the distance to the invasive margin. (explain 3 bands)</a:t>
            </a:r>
            <a:endParaRPr lang="en-US" dirty="0"/>
          </a:p>
          <a:p>
            <a:endParaRPr lang="en-US" dirty="0"/>
          </a:p>
          <a:p>
            <a:r>
              <a:rPr lang="en-US" dirty="0"/>
              <a:t>Quantify cell size, cell nuclear size , proliferation density within these bands and use a COX model to examine the prognostic value.</a:t>
            </a:r>
            <a:endParaRPr lang="en-US" dirty="0"/>
          </a:p>
          <a:p>
            <a:endParaRPr lang="en-US" dirty="0"/>
          </a:p>
          <a:p>
            <a:r>
              <a:rPr lang="en-US" dirty="0"/>
              <a:t>COX PH Results have demonstrated the potential of nuclear size in the invasive band, limitation, future work</a:t>
            </a:r>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endParaRPr lang="en-US" dirty="0"/>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endParaRPr lang="en-US" dirty="0"/>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endParaRPr lang="en-US" dirty="0"/>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endParaRPr lang="en-US" dirty="0"/>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endParaRPr lang="en-US" dirty="0"/>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endParaRPr lang="en-US" dirty="0"/>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endParaRPr lang="en-US" dirty="0"/>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endParaRPr lang="en-US" dirty="0"/>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3392" y="2132857"/>
            <a:ext cx="10363200" cy="1470025"/>
          </a:xfrm>
        </p:spPr>
        <p:txBody>
          <a:bodyPr>
            <a:normAutofit/>
          </a:bodyPr>
          <a:lstStyle>
            <a:lvl1pPr>
              <a:defRPr sz="2800" b="1">
                <a:solidFill>
                  <a:schemeClr val="tx1">
                    <a:lumMod val="65000"/>
                    <a:lumOff val="3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623392" y="3933056"/>
            <a:ext cx="8534400" cy="1752600"/>
          </a:xfrm>
        </p:spPr>
        <p:txBody>
          <a:bodyPr>
            <a:normAutofit/>
          </a:bodyPr>
          <a:lstStyle>
            <a:lvl1pPr marL="0" indent="0" algn="l">
              <a:buNone/>
              <a:defRPr sz="24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9" name="Straight Connector 8"/>
          <p:cNvCxnSpPr>
            <a:cxnSpLocks noChangeShapeType="1"/>
          </p:cNvCxnSpPr>
          <p:nvPr userDrawn="1"/>
        </p:nvCxnSpPr>
        <p:spPr bwMode="auto">
          <a:xfrm>
            <a:off x="623392" y="3789040"/>
            <a:ext cx="9505056" cy="0"/>
          </a:xfrm>
          <a:prstGeom prst="line">
            <a:avLst/>
          </a:prstGeom>
          <a:noFill/>
          <a:ln w="25400">
            <a:solidFill>
              <a:srgbClr val="660066"/>
            </a:solidFill>
            <a:prstDash val="dot"/>
            <a:round/>
          </a:ln>
          <a:effectLst>
            <a:outerShdw blurRad="63500" dist="20000" dir="5400000" rotWithShape="0">
              <a:srgbClr val="000000">
                <a:alpha val="37999"/>
              </a:srgb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335360" y="1844826"/>
            <a:ext cx="11521280" cy="1470025"/>
          </a:xfrm>
        </p:spPr>
        <p:txBody>
          <a:bodyPr anchor="b">
            <a:normAutofit/>
          </a:bodyPr>
          <a:lstStyle>
            <a:lvl1pPr algn="l">
              <a:defRPr sz="3600">
                <a:solidFill>
                  <a:srgbClr val="9A1D2B"/>
                </a:solidFill>
                <a:latin typeface="+mj-lt"/>
                <a:cs typeface="Arial" panose="020B0604020202020204" pitchFamily="34" charset="0"/>
              </a:defRPr>
            </a:lvl1pPr>
          </a:lstStyle>
          <a:p>
            <a:r>
              <a:rPr lang="en-US" dirty="0"/>
              <a:t>Click to edit Master title style</a:t>
            </a:r>
            <a:endParaRPr lang="en-GB" dirty="0"/>
          </a:p>
        </p:txBody>
      </p:sp>
      <p:sp>
        <p:nvSpPr>
          <p:cNvPr id="3" name="Subtitle 2"/>
          <p:cNvSpPr>
            <a:spLocks noGrp="1"/>
          </p:cNvSpPr>
          <p:nvPr>
            <p:ph type="subTitle" idx="1"/>
          </p:nvPr>
        </p:nvSpPr>
        <p:spPr>
          <a:xfrm>
            <a:off x="335360" y="3356992"/>
            <a:ext cx="1152128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5360" y="1196752"/>
            <a:ext cx="11521280" cy="576064"/>
          </a:xfrm>
        </p:spPr>
        <p:txBody>
          <a:bodyPr anchor="b">
            <a:normAutofit/>
          </a:bodyPr>
          <a:lstStyle>
            <a:lvl1pPr algn="l">
              <a:defRPr sz="3200">
                <a:solidFill>
                  <a:srgbClr val="9A1D2B"/>
                </a:solidFill>
                <a:latin typeface="+mj-lt"/>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35360" y="1916833"/>
            <a:ext cx="11521280" cy="4209332"/>
          </a:xfrm>
        </p:spPr>
        <p:txBody>
          <a:bodyPr/>
          <a:lstStyle>
            <a:lvl5pPr>
              <a:buFont typeface="Arial" panose="020B0604020202020204" pitchFamily="34" charset="0"/>
              <a:buChar cha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360" y="1196753"/>
            <a:ext cx="11521280" cy="4929411"/>
          </a:xfrm>
        </p:spPr>
        <p:txBody>
          <a:bodyPr/>
          <a:lstStyle>
            <a:lvl5pPr>
              <a:buFont typeface="Arial" panose="020B0604020202020204" pitchFamily="34" charset="0"/>
              <a:buChar cha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1277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4" name="Content Placeholder 3"/>
          <p:cNvSpPr>
            <a:spLocks noGrp="1"/>
          </p:cNvSpPr>
          <p:nvPr>
            <p:ph sz="half" idx="2"/>
          </p:nvPr>
        </p:nvSpPr>
        <p:spPr>
          <a:xfrm>
            <a:off x="6197600" y="141277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7"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268760"/>
            <a:ext cx="7315200" cy="4176464"/>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2389717" y="5445225"/>
            <a:ext cx="7315200" cy="6549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7"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sz="3600"/>
            </a:lvl1pPr>
          </a:lstStyle>
          <a:p>
            <a:r>
              <a:rPr lang="en-US" dirty="0"/>
              <a:t>		Click to edit title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emf"/><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7.jpeg"/><Relationship Id="rId11" Type="http://schemas.openxmlformats.org/officeDocument/2006/relationships/image" Target="../media/image6.png"/><Relationship Id="rId10" Type="http://schemas.openxmlformats.org/officeDocument/2006/relationships/image" Target="../media/image5.jpeg"/><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79576" y="258212"/>
            <a:ext cx="9302824"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8785" y="647297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51FE3-7623-4EAD-B2F3-330393A65E73}" type="slidenum">
              <a:rPr lang="en-US" smtClean="0"/>
            </a:fld>
            <a:endParaRPr lang="en-US"/>
          </a:p>
        </p:txBody>
      </p:sp>
      <p:pic>
        <p:nvPicPr>
          <p:cNvPr id="8" name="Picture 2" descr="TAB_col_white_background.eps"/>
          <p:cNvPicPr>
            <a:picLocks noChangeAspect="1"/>
          </p:cNvPicPr>
          <p:nvPr userDrawn="1"/>
        </p:nvPicPr>
        <p:blipFill>
          <a:blip r:embed="rId12" cstate="print"/>
          <a:srcRect/>
          <a:stretch>
            <a:fillRect/>
          </a:stretch>
        </p:blipFill>
        <p:spPr bwMode="auto">
          <a:xfrm>
            <a:off x="523875" y="509588"/>
            <a:ext cx="1663700" cy="711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3600" kern="1200">
          <a:solidFill>
            <a:srgbClr val="7800A2"/>
          </a:solidFill>
          <a:latin typeface="Arial" panose="020B0604020202020204"/>
          <a:ea typeface="+mj-ea"/>
          <a:cs typeface="Arial" panose="020B060402020202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23659" y="253032"/>
            <a:ext cx="7200800" cy="8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en-GB" dirty="0"/>
          </a:p>
        </p:txBody>
      </p:sp>
      <p:sp>
        <p:nvSpPr>
          <p:cNvPr id="1027" name="Text Placeholder 2"/>
          <p:cNvSpPr>
            <a:spLocks noGrp="1"/>
          </p:cNvSpPr>
          <p:nvPr>
            <p:ph type="body" idx="1"/>
          </p:nvPr>
        </p:nvSpPr>
        <p:spPr bwMode="auto">
          <a:xfrm>
            <a:off x="609600" y="1196753"/>
            <a:ext cx="10972800" cy="49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pic>
        <p:nvPicPr>
          <p:cNvPr id="1028" name="Picture 7" descr="logo-ltr.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4434" y="312080"/>
            <a:ext cx="259291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334434" y="1079500"/>
            <a:ext cx="11523133"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4434" y="6165850"/>
            <a:ext cx="11523133"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67900" y="6237288"/>
            <a:ext cx="198966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315479" y="233836"/>
            <a:ext cx="1339180" cy="745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Footer Placeholder 4"/>
          <p:cNvSpPr>
            <a:spLocks noGrp="1"/>
          </p:cNvSpPr>
          <p:nvPr>
            <p:ph type="ftr" sz="quarter" idx="3"/>
          </p:nvPr>
        </p:nvSpPr>
        <p:spPr>
          <a:xfrm>
            <a:off x="527382"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pic>
        <p:nvPicPr>
          <p:cNvPr id="3" name="Picture 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652848" y="476677"/>
            <a:ext cx="2784000" cy="453535"/>
          </a:xfrm>
          <a:prstGeom prst="rect">
            <a:avLst/>
          </a:prstGeom>
        </p:spPr>
      </p:pic>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152117" y="253844"/>
            <a:ext cx="2400000" cy="654876"/>
          </a:xfrm>
          <a:prstGeom prst="rect">
            <a:avLst/>
          </a:prstGeom>
        </p:spPr>
      </p:pic>
      <p:pic>
        <p:nvPicPr>
          <p:cNvPr id="15" name="Picture 7" descr="logo-ltr.tif"/>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4662" y="324732"/>
            <a:ext cx="259291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9867900" y="6237288"/>
            <a:ext cx="198966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2" name="Picture 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28597" y="6207517"/>
            <a:ext cx="1344000" cy="40244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rtl="0" eaLnBrk="1" fontAlgn="base" hangingPunct="1">
        <a:spcBef>
          <a:spcPct val="0"/>
        </a:spcBef>
        <a:spcAft>
          <a:spcPct val="0"/>
        </a:spcAft>
        <a:defRPr sz="3200" kern="1200">
          <a:solidFill>
            <a:srgbClr val="9A1D2B"/>
          </a:solidFill>
          <a:latin typeface="+mj-lt"/>
          <a:ea typeface="+mj-ea"/>
          <a:cs typeface="Arial" panose="020B0604020202020204" pitchFamily="34" charset="0"/>
        </a:defRPr>
      </a:lvl1pPr>
      <a:lvl2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BF2F37"/>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9" Type="http://schemas.openxmlformats.org/officeDocument/2006/relationships/image" Target="../media/image23.png"/><Relationship Id="rId8" Type="http://schemas.microsoft.com/office/2007/relationships/hdphoto" Target="../media/image22.wdp"/><Relationship Id="rId7" Type="http://schemas.openxmlformats.org/officeDocument/2006/relationships/image" Target="../media/image21.png"/><Relationship Id="rId6" Type="http://schemas.microsoft.com/office/2007/relationships/hdphoto" Target="../media/image20.wdp"/><Relationship Id="rId5" Type="http://schemas.openxmlformats.org/officeDocument/2006/relationships/image" Target="../media/image19.png"/><Relationship Id="rId4" Type="http://schemas.microsoft.com/office/2007/relationships/hdphoto" Target="../media/image18.wdp"/><Relationship Id="rId31" Type="http://schemas.openxmlformats.org/officeDocument/2006/relationships/notesSlide" Target="../notesSlides/notesSlide12.xml"/><Relationship Id="rId30" Type="http://schemas.openxmlformats.org/officeDocument/2006/relationships/slideLayout" Target="../slideLayouts/slideLayout7.xml"/><Relationship Id="rId3" Type="http://schemas.openxmlformats.org/officeDocument/2006/relationships/image" Target="../media/image17.png"/><Relationship Id="rId29" Type="http://schemas.openxmlformats.org/officeDocument/2006/relationships/image" Target="../media/image43.png"/><Relationship Id="rId28" Type="http://schemas.openxmlformats.org/officeDocument/2006/relationships/image" Target="../media/image42.png"/><Relationship Id="rId27" Type="http://schemas.openxmlformats.org/officeDocument/2006/relationships/image" Target="../media/image41.png"/><Relationship Id="rId26" Type="http://schemas.openxmlformats.org/officeDocument/2006/relationships/image" Target="../media/image40.png"/><Relationship Id="rId25" Type="http://schemas.openxmlformats.org/officeDocument/2006/relationships/image" Target="../media/image39.png"/><Relationship Id="rId24" Type="http://schemas.openxmlformats.org/officeDocument/2006/relationships/image" Target="../media/image38.png"/><Relationship Id="rId23" Type="http://schemas.openxmlformats.org/officeDocument/2006/relationships/image" Target="../media/image37.png"/><Relationship Id="rId22" Type="http://schemas.openxmlformats.org/officeDocument/2006/relationships/image" Target="../media/image36.png"/><Relationship Id="rId21" Type="http://schemas.openxmlformats.org/officeDocument/2006/relationships/image" Target="../media/image35.png"/><Relationship Id="rId20" Type="http://schemas.openxmlformats.org/officeDocument/2006/relationships/image" Target="../media/image34.png"/><Relationship Id="rId2" Type="http://schemas.openxmlformats.org/officeDocument/2006/relationships/image" Target="../media/image16.jpeg"/><Relationship Id="rId19" Type="http://schemas.openxmlformats.org/officeDocument/2006/relationships/image" Target="../media/image33.png"/><Relationship Id="rId18" Type="http://schemas.openxmlformats.org/officeDocument/2006/relationships/image" Target="../media/image32.png"/><Relationship Id="rId17" Type="http://schemas.openxmlformats.org/officeDocument/2006/relationships/image" Target="../media/image31.png"/><Relationship Id="rId16" Type="http://schemas.openxmlformats.org/officeDocument/2006/relationships/image" Target="../media/image30.png"/><Relationship Id="rId15" Type="http://schemas.openxmlformats.org/officeDocument/2006/relationships/image" Target="../media/image29.png"/><Relationship Id="rId14" Type="http://schemas.openxmlformats.org/officeDocument/2006/relationships/image" Target="../media/image28.png"/><Relationship Id="rId13" Type="http://schemas.openxmlformats.org/officeDocument/2006/relationships/image" Target="../media/image27.png"/><Relationship Id="rId12" Type="http://schemas.openxmlformats.org/officeDocument/2006/relationships/image" Target="../media/image26.png"/><Relationship Id="rId11" Type="http://schemas.openxmlformats.org/officeDocument/2006/relationships/image" Target="../media/image25.png"/><Relationship Id="rId10" Type="http://schemas.microsoft.com/office/2007/relationships/hdphoto" Target="../media/image24.wdp"/><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microsoft.com/office/2007/relationships/hdphoto" Target="../media/image45.wdp"/><Relationship Id="rId10" Type="http://schemas.openxmlformats.org/officeDocument/2006/relationships/notesSlide" Target="../notesSlides/notesSlide13.xml"/><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55.png"/><Relationship Id="rId3" Type="http://schemas.openxmlformats.org/officeDocument/2006/relationships/image" Target="../media/image54.png"/><Relationship Id="rId2" Type="http://schemas.microsoft.com/office/2007/relationships/hdphoto" Target="../media/image53.wdp"/><Relationship Id="rId1" Type="http://schemas.openxmlformats.org/officeDocument/2006/relationships/image" Target="../media/image5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6"/>
          <p:cNvSpPr>
            <a:spLocks noChangeArrowheads="1"/>
          </p:cNvSpPr>
          <p:nvPr/>
        </p:nvSpPr>
        <p:spPr bwMode="auto">
          <a:xfrm>
            <a:off x="407368" y="1402476"/>
            <a:ext cx="9721080" cy="1015663"/>
          </a:xfrm>
          <a:prstGeom prst="rect">
            <a:avLst/>
          </a:prstGeom>
          <a:noFill/>
          <a:ln>
            <a:noFill/>
          </a:ln>
        </p:spPr>
        <p:txBody>
          <a:bodyPr wrap="square">
            <a:spAutoFit/>
          </a:bodyPr>
          <a:lstStyle/>
          <a:p>
            <a:pPr>
              <a:defRPr/>
            </a:pPr>
            <a:r>
              <a:rPr lang="en-US" sz="3000" b="1" dirty="0">
                <a:ea typeface="Geneva" charset="0"/>
                <a:cs typeface="Arial" panose="020B0604020202020204"/>
              </a:rPr>
              <a:t>Deep Learning Approaches for H&amp;E to Multiplexed Immunohistochemistry Image Stain Translation</a:t>
            </a:r>
            <a:endParaRPr lang="en-GB" sz="3000" b="1" dirty="0">
              <a:ea typeface="Geneva" charset="0"/>
              <a:cs typeface="Arial" panose="020B0604020202020204"/>
            </a:endParaRPr>
          </a:p>
        </p:txBody>
      </p:sp>
      <p:sp>
        <p:nvSpPr>
          <p:cNvPr id="2" name="Rectangle 1"/>
          <p:cNvSpPr/>
          <p:nvPr/>
        </p:nvSpPr>
        <p:spPr>
          <a:xfrm>
            <a:off x="407368" y="2605560"/>
            <a:ext cx="6096000" cy="494751"/>
          </a:xfrm>
          <a:prstGeom prst="rect">
            <a:avLst/>
          </a:prstGeom>
        </p:spPr>
        <p:txBody>
          <a:bodyPr>
            <a:spAutoFit/>
          </a:bodyPr>
          <a:lstStyle/>
          <a:p>
            <a:pPr>
              <a:lnSpc>
                <a:spcPct val="120000"/>
              </a:lnSpc>
            </a:pPr>
            <a:r>
              <a:rPr lang="en-GB" sz="2400" b="1" i="1" dirty="0">
                <a:solidFill>
                  <a:srgbClr val="595959"/>
                </a:solidFill>
                <a:cs typeface="Arial" panose="020B0604020202020204" pitchFamily="34" charset="0"/>
              </a:rPr>
              <a:t>Chang Bian  </a:t>
            </a:r>
            <a:r>
              <a:rPr lang="en-GB" sz="2400" dirty="0">
                <a:solidFill>
                  <a:srgbClr val="595959"/>
                </a:solidFill>
                <a:cs typeface="Arial" panose="020B0604020202020204" pitchFamily="34" charset="0"/>
              </a:rPr>
              <a:t>|  </a:t>
            </a:r>
            <a:r>
              <a:rPr lang="en-US" sz="2400" b="1" i="1" dirty="0">
                <a:solidFill>
                  <a:srgbClr val="7030A0"/>
                </a:solidFill>
                <a:cs typeface="Arial" panose="020B0604020202020204" pitchFamily="34" charset="0"/>
              </a:rPr>
              <a:t>12/12/2024</a:t>
            </a:r>
            <a:endParaRPr lang="en-GB" sz="2400" b="1" i="1" dirty="0">
              <a:solidFill>
                <a:srgbClr val="7030A0"/>
              </a:solidFill>
              <a:cs typeface="Arial" panose="020B0604020202020204" pitchFamily="34" charset="0"/>
            </a:endParaRPr>
          </a:p>
        </p:txBody>
      </p:sp>
      <p:sp>
        <p:nvSpPr>
          <p:cNvPr id="3" name="TextBox 2"/>
          <p:cNvSpPr txBox="1"/>
          <p:nvPr/>
        </p:nvSpPr>
        <p:spPr>
          <a:xfrm>
            <a:off x="407368" y="4005064"/>
            <a:ext cx="10945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Institution</a:t>
            </a:r>
            <a:r>
              <a:rPr lang="en-US" sz="2000" dirty="0"/>
              <a:t>: </a:t>
            </a:r>
            <a:r>
              <a:rPr lang="en-GB" sz="2000" dirty="0"/>
              <a:t>Division of Informatics, Imaging &amp; Data Sciences</a:t>
            </a:r>
            <a:endParaRPr lang="en-GB" sz="2000" dirty="0"/>
          </a:p>
          <a:p>
            <a:r>
              <a:rPr lang="en-GB" sz="2000" dirty="0"/>
              <a:t>                        Faculty of Biology, Medicine and Health University of Manchester</a:t>
            </a:r>
            <a:r>
              <a:rPr lang="en-US" sz="2000" dirty="0"/>
              <a:t> </a:t>
            </a:r>
            <a:endParaRPr lang="en-US" sz="2000" dirty="0"/>
          </a:p>
          <a:p>
            <a:pPr marL="285750" indent="-285750">
              <a:buFont typeface="Arial" panose="020B0604020202020204" pitchFamily="34" charset="0"/>
              <a:buChar char="•"/>
            </a:pPr>
            <a:r>
              <a:rPr lang="en-US" sz="2000" b="1" dirty="0"/>
              <a:t>Supervisors</a:t>
            </a:r>
            <a:r>
              <a:rPr lang="en-US" sz="2000" dirty="0"/>
              <a:t>: Martin Fergie; Tim </a:t>
            </a:r>
            <a:r>
              <a:rPr lang="en-US" sz="2000" dirty="0" err="1"/>
              <a:t>Cootes</a:t>
            </a:r>
            <a:r>
              <a:rPr lang="en-US" sz="2000" dirty="0"/>
              <a:t>; Beth Phillips</a:t>
            </a:r>
            <a:endParaRPr lang="en-US" sz="2000" dirty="0"/>
          </a:p>
        </p:txBody>
      </p:sp>
    </p:spTree>
  </p:cSld>
  <p:clrMapOvr>
    <a:masterClrMapping/>
  </p:clrMapOvr>
  <mc:AlternateContent xmlns:mc="http://schemas.openxmlformats.org/markup-compatibility/2006">
    <mc:Choice xmlns:p14="http://schemas.microsoft.com/office/powerpoint/2010/main" Requires="p14">
      <p:transition spd="slow" p14:dur="2000" advTm="2607"/>
    </mc:Choice>
    <mc:Fallback>
      <p:transition spd="slow" advTm="260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fld>
            <a:endParaRPr lang="en-US"/>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C</a:t>
            </a:r>
            <a:r>
              <a:rPr lang="en-US" dirty="0">
                <a:solidFill>
                  <a:sysClr val="windowText" lastClr="000000"/>
                </a:solidFill>
              </a:rPr>
              <a:t>onclusion</a:t>
            </a:r>
            <a:endParaRPr lang="en-US" dirty="0">
              <a:solidFill>
                <a:sysClr val="windowText" lastClr="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1757"/>
    </mc:Choice>
    <mc:Fallback>
      <p:transition spd="slow" advTm="175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7C51FE3-7623-4EAD-B2F3-330393A65E73}" type="slidenum">
              <a:rPr lang="en-US" smtClean="0"/>
            </a:fld>
            <a:endParaRPr lang="en-US"/>
          </a:p>
        </p:txBody>
      </p:sp>
      <p:sp>
        <p:nvSpPr>
          <p:cNvPr id="4" name="Title 1"/>
          <p:cNvSpPr txBox="1"/>
          <p:nvPr/>
        </p:nvSpPr>
        <p:spPr bwMode="auto">
          <a:xfrm>
            <a:off x="2351584" y="188640"/>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Research 1</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5" name="TextBox 4"/>
          <p:cNvSpPr txBox="1"/>
          <p:nvPr/>
        </p:nvSpPr>
        <p:spPr>
          <a:xfrm>
            <a:off x="411238" y="1209358"/>
            <a:ext cx="5544616" cy="584775"/>
          </a:xfrm>
          <a:prstGeom prst="rect">
            <a:avLst/>
          </a:prstGeom>
          <a:noFill/>
        </p:spPr>
        <p:txBody>
          <a:bodyPr wrap="square">
            <a:spAutoFit/>
          </a:bodyPr>
          <a:lstStyle/>
          <a:p>
            <a:r>
              <a:rPr lang="en-US" sz="1600" b="1" i="1" dirty="0">
                <a:solidFill>
                  <a:srgbClr val="595959"/>
                </a:solidFill>
                <a:cs typeface="Arial" panose="020B0604020202020204" pitchFamily="34" charset="0"/>
              </a:rPr>
              <a:t>HEMIT: H&amp;E to Multiplex-immunohistochemistry Image Translation with Dual-Branch Pix2pix Generator</a:t>
            </a:r>
            <a:endParaRPr lang="en-US" sz="1600" b="1" i="1" dirty="0">
              <a:solidFill>
                <a:srgbClr val="595959"/>
              </a:solidFill>
              <a:cs typeface="Arial" panose="020B0604020202020204" pitchFamily="34" charset="0"/>
            </a:endParaRPr>
          </a:p>
        </p:txBody>
      </p:sp>
      <p:cxnSp>
        <p:nvCxnSpPr>
          <p:cNvPr id="6" name="Straight Connector 5"/>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411238" y="1808371"/>
            <a:ext cx="1656184" cy="369332"/>
          </a:xfrm>
          <a:prstGeom prst="rect">
            <a:avLst/>
          </a:prstGeom>
          <a:noFill/>
        </p:spPr>
        <p:txBody>
          <a:bodyPr wrap="square" rtlCol="0">
            <a:spAutoFit/>
          </a:bodyPr>
          <a:lstStyle/>
          <a:p>
            <a:r>
              <a:rPr lang="en-US" b="1" i="1" dirty="0">
                <a:solidFill>
                  <a:srgbClr val="7030A0"/>
                </a:solidFill>
              </a:rPr>
              <a:t>Background</a:t>
            </a:r>
            <a:endParaRPr lang="en-US" b="1" i="1" dirty="0">
              <a:solidFill>
                <a:srgbClr val="7030A0"/>
              </a:solidFill>
            </a:endParaRPr>
          </a:p>
        </p:txBody>
      </p:sp>
      <p:pic>
        <p:nvPicPr>
          <p:cNvPr id="8" name="图片 2" descr="图层 1"/>
          <p:cNvPicPr>
            <a:picLocks noChangeAspect="1"/>
          </p:cNvPicPr>
          <p:nvPr/>
        </p:nvPicPr>
        <p:blipFill>
          <a:blip r:embed="rId1">
            <a:alphaModFix amt="86000"/>
          </a:blip>
          <a:stretch>
            <a:fillRect/>
          </a:stretch>
        </p:blipFill>
        <p:spPr>
          <a:xfrm>
            <a:off x="574539" y="2484276"/>
            <a:ext cx="1498641" cy="3570387"/>
          </a:xfrm>
          <a:prstGeom prst="rect">
            <a:avLst/>
          </a:prstGeom>
          <a:ln>
            <a:noFill/>
          </a:ln>
        </p:spPr>
      </p:pic>
      <p:sp>
        <p:nvSpPr>
          <p:cNvPr id="9" name="Rectangle 8"/>
          <p:cNvSpPr/>
          <p:nvPr/>
        </p:nvSpPr>
        <p:spPr>
          <a:xfrm>
            <a:off x="523206" y="2164058"/>
            <a:ext cx="7805042" cy="4073253"/>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接箭头连接符 5"/>
          <p:cNvCxnSpPr/>
          <p:nvPr/>
        </p:nvCxnSpPr>
        <p:spPr>
          <a:xfrm>
            <a:off x="1438326" y="3321964"/>
            <a:ext cx="896607" cy="0"/>
          </a:xfrm>
          <a:prstGeom prst="straightConnector1">
            <a:avLst/>
          </a:prstGeom>
          <a:ln w="25400">
            <a:solidFill>
              <a:srgbClr val="7800A2"/>
            </a:solidFill>
            <a:tailEnd type="arrow"/>
          </a:ln>
        </p:spPr>
        <p:style>
          <a:lnRef idx="1">
            <a:schemeClr val="accent1"/>
          </a:lnRef>
          <a:fillRef idx="0">
            <a:schemeClr val="accent1"/>
          </a:fillRef>
          <a:effectRef idx="0">
            <a:schemeClr val="accent1"/>
          </a:effectRef>
          <a:fontRef idx="minor">
            <a:schemeClr val="tx1"/>
          </a:fontRef>
        </p:style>
      </p:cxnSp>
      <p:sp>
        <p:nvSpPr>
          <p:cNvPr id="11" name="椭圆 6"/>
          <p:cNvSpPr/>
          <p:nvPr/>
        </p:nvSpPr>
        <p:spPr>
          <a:xfrm>
            <a:off x="1150671" y="3171108"/>
            <a:ext cx="287655" cy="287655"/>
          </a:xfrm>
          <a:prstGeom prst="ellipse">
            <a:avLst/>
          </a:prstGeom>
          <a:noFill/>
          <a:ln w="19050">
            <a:solidFill>
              <a:srgbClr val="78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724357" y="2240066"/>
            <a:ext cx="2918378" cy="369332"/>
          </a:xfrm>
          <a:prstGeom prst="rect">
            <a:avLst/>
          </a:prstGeom>
          <a:noFill/>
        </p:spPr>
        <p:txBody>
          <a:bodyPr wrap="square" rtlCol="0">
            <a:spAutoFit/>
          </a:bodyPr>
          <a:lstStyle/>
          <a:p>
            <a:pPr algn="ctr"/>
            <a:r>
              <a:rPr lang="en-US" b="1" dirty="0"/>
              <a:t>Pathological diagnosis</a:t>
            </a:r>
            <a:endParaRPr lang="en-US" b="1" dirty="0"/>
          </a:p>
        </p:txBody>
      </p:sp>
      <p:sp>
        <p:nvSpPr>
          <p:cNvPr id="16" name="文本框 7"/>
          <p:cNvSpPr txBox="1"/>
          <p:nvPr/>
        </p:nvSpPr>
        <p:spPr>
          <a:xfrm>
            <a:off x="2351584" y="3111361"/>
            <a:ext cx="2736304" cy="369332"/>
          </a:xfrm>
          <a:prstGeom prst="rect">
            <a:avLst/>
          </a:prstGeom>
          <a:noFill/>
          <a:ln w="25400">
            <a:solidFill>
              <a:srgbClr val="7800A2"/>
            </a:solidFill>
          </a:ln>
        </p:spPr>
        <p:txBody>
          <a:bodyPr wrap="square" rtlCol="0">
            <a:spAutoFit/>
          </a:bodyPr>
          <a:lstStyle/>
          <a:p>
            <a:pPr algn="ctr"/>
            <a:r>
              <a:rPr lang="en-US" altLang="zh-CN" dirty="0"/>
              <a:t>unstained tissue section</a:t>
            </a:r>
            <a:endParaRPr lang="en-US" altLang="zh-CN" dirty="0"/>
          </a:p>
        </p:txBody>
      </p:sp>
      <p:grpSp>
        <p:nvGrpSpPr>
          <p:cNvPr id="27" name="Group 26"/>
          <p:cNvGrpSpPr/>
          <p:nvPr/>
        </p:nvGrpSpPr>
        <p:grpSpPr>
          <a:xfrm>
            <a:off x="2336516" y="3527118"/>
            <a:ext cx="2766440" cy="1974318"/>
            <a:chOff x="2890119" y="3789041"/>
            <a:chExt cx="2219768" cy="1584176"/>
          </a:xfrm>
        </p:grpSpPr>
        <p:pic>
          <p:nvPicPr>
            <p:cNvPr id="17" name="图片 8" descr="未命名1642374794"/>
            <p:cNvPicPr>
              <a:picLocks noChangeAspect="1"/>
            </p:cNvPicPr>
            <p:nvPr/>
          </p:nvPicPr>
          <p:blipFill>
            <a:blip r:embed="rId2"/>
            <a:stretch>
              <a:fillRect/>
            </a:stretch>
          </p:blipFill>
          <p:spPr>
            <a:xfrm>
              <a:off x="2890119" y="3883514"/>
              <a:ext cx="2219768" cy="1489703"/>
            </a:xfrm>
            <a:prstGeom prst="rect">
              <a:avLst/>
            </a:prstGeom>
            <a:ln>
              <a:noFill/>
            </a:ln>
          </p:spPr>
        </p:pic>
        <p:sp>
          <p:nvSpPr>
            <p:cNvPr id="18" name="矩形 9"/>
            <p:cNvSpPr/>
            <p:nvPr/>
          </p:nvSpPr>
          <p:spPr>
            <a:xfrm>
              <a:off x="2915623" y="3789041"/>
              <a:ext cx="2168762" cy="1584176"/>
            </a:xfrm>
            <a:prstGeom prst="rect">
              <a:avLst/>
            </a:prstGeom>
            <a:noFill/>
            <a:ln w="28575" cmpd="sng">
              <a:solidFill>
                <a:srgbClr val="7800A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5"/>
          <p:cNvSpPr txBox="1"/>
          <p:nvPr/>
        </p:nvSpPr>
        <p:spPr>
          <a:xfrm>
            <a:off x="3847157" y="5750130"/>
            <a:ext cx="3057525" cy="369332"/>
          </a:xfrm>
          <a:prstGeom prst="rect">
            <a:avLst/>
          </a:prstGeom>
          <a:noFill/>
          <a:ln>
            <a:noFill/>
          </a:ln>
        </p:spPr>
        <p:txBody>
          <a:bodyPr wrap="square" rtlCol="0" anchor="t">
            <a:spAutoFit/>
          </a:bodyPr>
          <a:lstStyle/>
          <a:p>
            <a:pPr algn="ctr"/>
            <a:r>
              <a:rPr lang="en-US" altLang="zh-CN" dirty="0"/>
              <a:t>microscope imaging</a:t>
            </a:r>
            <a:endParaRPr lang="en-US" altLang="zh-CN" dirty="0"/>
          </a:p>
        </p:txBody>
      </p:sp>
      <p:sp>
        <p:nvSpPr>
          <p:cNvPr id="20" name="右大括号 16"/>
          <p:cNvSpPr/>
          <p:nvPr/>
        </p:nvSpPr>
        <p:spPr>
          <a:xfrm rot="5400000">
            <a:off x="5255024" y="3190360"/>
            <a:ext cx="241788" cy="5003023"/>
          </a:xfrm>
          <a:prstGeom prst="rightBrace">
            <a:avLst>
              <a:gd name="adj1" fmla="val 8333"/>
              <a:gd name="adj2" fmla="val 50183"/>
            </a:avLst>
          </a:prstGeom>
          <a:ln w="25400">
            <a:solidFill>
              <a:srgbClr val="7800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14"/>
          <p:cNvSpPr/>
          <p:nvPr/>
        </p:nvSpPr>
        <p:spPr>
          <a:xfrm>
            <a:off x="5428527" y="3548279"/>
            <a:ext cx="2766441" cy="1968817"/>
          </a:xfrm>
          <a:prstGeom prst="rect">
            <a:avLst/>
          </a:prstGeom>
          <a:noFill/>
          <a:ln w="28575" cmpd="sng">
            <a:solidFill>
              <a:srgbClr val="7800A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31"/>
          <p:cNvGrpSpPr/>
          <p:nvPr/>
        </p:nvGrpSpPr>
        <p:grpSpPr>
          <a:xfrm>
            <a:off x="5663952" y="3688060"/>
            <a:ext cx="2328009" cy="1599728"/>
            <a:chOff x="5712207" y="3613675"/>
            <a:chExt cx="2456663" cy="1688135"/>
          </a:xfrm>
        </p:grpSpPr>
        <p:pic>
          <p:nvPicPr>
            <p:cNvPr id="23" name="图片 17"/>
            <p:cNvPicPr>
              <a:picLocks noChangeAspect="1"/>
            </p:cNvPicPr>
            <p:nvPr/>
          </p:nvPicPr>
          <p:blipFill>
            <a:blip r:embed="rId3"/>
            <a:stretch>
              <a:fillRect/>
            </a:stretch>
          </p:blipFill>
          <p:spPr>
            <a:xfrm>
              <a:off x="5712207" y="3811019"/>
              <a:ext cx="1119399" cy="1490791"/>
            </a:xfrm>
            <a:prstGeom prst="rect">
              <a:avLst/>
            </a:prstGeom>
            <a:ln>
              <a:solidFill>
                <a:srgbClr val="7800A2"/>
              </a:solidFill>
            </a:ln>
          </p:spPr>
        </p:pic>
        <p:cxnSp>
          <p:nvCxnSpPr>
            <p:cNvPr id="24" name="直接连接符 18"/>
            <p:cNvCxnSpPr/>
            <p:nvPr/>
          </p:nvCxnSpPr>
          <p:spPr>
            <a:xfrm flipV="1">
              <a:off x="6069076" y="3811019"/>
              <a:ext cx="1122803" cy="1000034"/>
            </a:xfrm>
            <a:prstGeom prst="line">
              <a:avLst/>
            </a:prstGeom>
            <a:ln w="25400">
              <a:solidFill>
                <a:srgbClr val="7800A2"/>
              </a:solidFill>
            </a:ln>
          </p:spPr>
          <p:style>
            <a:lnRef idx="1">
              <a:schemeClr val="accent1"/>
            </a:lnRef>
            <a:fillRef idx="0">
              <a:schemeClr val="accent1"/>
            </a:fillRef>
            <a:effectRef idx="0">
              <a:schemeClr val="accent1"/>
            </a:effectRef>
            <a:fontRef idx="minor">
              <a:schemeClr val="tx1"/>
            </a:fontRef>
          </p:style>
        </p:cxnSp>
        <p:cxnSp>
          <p:nvCxnSpPr>
            <p:cNvPr id="25" name="直接连接符 19"/>
            <p:cNvCxnSpPr>
              <a:endCxn id="26" idx="4"/>
            </p:cNvCxnSpPr>
            <p:nvPr/>
          </p:nvCxnSpPr>
          <p:spPr>
            <a:xfrm flipV="1">
              <a:off x="6098010" y="4707462"/>
              <a:ext cx="1518252" cy="87966"/>
            </a:xfrm>
            <a:prstGeom prst="line">
              <a:avLst/>
            </a:prstGeom>
            <a:ln w="25400">
              <a:solidFill>
                <a:srgbClr val="7800A2"/>
              </a:solidFill>
            </a:ln>
          </p:spPr>
          <p:style>
            <a:lnRef idx="1">
              <a:schemeClr val="accent1"/>
            </a:lnRef>
            <a:fillRef idx="0">
              <a:schemeClr val="accent1"/>
            </a:fillRef>
            <a:effectRef idx="0">
              <a:schemeClr val="accent1"/>
            </a:effectRef>
            <a:fontRef idx="minor">
              <a:schemeClr val="tx1"/>
            </a:fontRef>
          </p:style>
        </p:cxnSp>
        <p:pic>
          <p:nvPicPr>
            <p:cNvPr id="26" name="图片 20"/>
            <p:cNvPicPr>
              <a:picLocks noChangeAspect="1"/>
            </p:cNvPicPr>
            <p:nvPr/>
          </p:nvPicPr>
          <p:blipFill>
            <a:blip r:embed="rId4"/>
            <a:srcRect l="44049"/>
            <a:stretch>
              <a:fillRect/>
            </a:stretch>
          </p:blipFill>
          <p:spPr>
            <a:xfrm>
              <a:off x="7063088" y="3613675"/>
              <a:ext cx="1105782" cy="1093787"/>
            </a:xfrm>
            <a:prstGeom prst="ellipse">
              <a:avLst/>
            </a:prstGeom>
            <a:ln w="28575" cmpd="sng">
              <a:solidFill>
                <a:srgbClr val="7800A2"/>
              </a:solidFill>
              <a:prstDash val="solid"/>
            </a:ln>
          </p:spPr>
        </p:pic>
      </p:grpSp>
      <p:cxnSp>
        <p:nvCxnSpPr>
          <p:cNvPr id="29" name="直接箭头连接符 5"/>
          <p:cNvCxnSpPr>
            <a:stCxn id="16" idx="3"/>
            <a:endCxn id="31" idx="1"/>
          </p:cNvCxnSpPr>
          <p:nvPr/>
        </p:nvCxnSpPr>
        <p:spPr>
          <a:xfrm>
            <a:off x="5087888" y="3296027"/>
            <a:ext cx="355707" cy="0"/>
          </a:xfrm>
          <a:prstGeom prst="straightConnector1">
            <a:avLst/>
          </a:prstGeom>
          <a:ln w="25400">
            <a:solidFill>
              <a:srgbClr val="7800A2"/>
            </a:solidFill>
            <a:tailEnd type="arrow"/>
          </a:ln>
        </p:spPr>
        <p:style>
          <a:lnRef idx="1">
            <a:schemeClr val="accent1"/>
          </a:lnRef>
          <a:fillRef idx="0">
            <a:schemeClr val="accent1"/>
          </a:fillRef>
          <a:effectRef idx="0">
            <a:schemeClr val="accent1"/>
          </a:effectRef>
          <a:fontRef idx="minor">
            <a:schemeClr val="tx1"/>
          </a:fontRef>
        </p:style>
      </p:cxnSp>
      <p:sp>
        <p:nvSpPr>
          <p:cNvPr id="31" name="文本框 7"/>
          <p:cNvSpPr txBox="1"/>
          <p:nvPr/>
        </p:nvSpPr>
        <p:spPr>
          <a:xfrm>
            <a:off x="5443595" y="3111361"/>
            <a:ext cx="2736304" cy="369332"/>
          </a:xfrm>
          <a:prstGeom prst="rect">
            <a:avLst/>
          </a:prstGeom>
          <a:noFill/>
          <a:ln w="25400">
            <a:solidFill>
              <a:srgbClr val="7800A2"/>
            </a:solidFill>
          </a:ln>
        </p:spPr>
        <p:txBody>
          <a:bodyPr wrap="square" rtlCol="0">
            <a:spAutoFit/>
          </a:bodyPr>
          <a:lstStyle/>
          <a:p>
            <a:pPr algn="ctr"/>
            <a:r>
              <a:rPr lang="en-US" altLang="zh-CN" dirty="0"/>
              <a:t>stained tissue section</a:t>
            </a:r>
            <a:endParaRPr lang="en-US" altLang="zh-CN" dirty="0"/>
          </a:p>
        </p:txBody>
      </p:sp>
      <p:grpSp>
        <p:nvGrpSpPr>
          <p:cNvPr id="35" name="Group 34"/>
          <p:cNvGrpSpPr/>
          <p:nvPr/>
        </p:nvGrpSpPr>
        <p:grpSpPr>
          <a:xfrm>
            <a:off x="4604370" y="2657339"/>
            <a:ext cx="1385570" cy="294651"/>
            <a:chOff x="4665290" y="2396016"/>
            <a:chExt cx="1385570" cy="294651"/>
          </a:xfrm>
        </p:grpSpPr>
        <p:sp>
          <p:nvSpPr>
            <p:cNvPr id="33" name="文本框 11"/>
            <p:cNvSpPr txBox="1"/>
            <p:nvPr/>
          </p:nvSpPr>
          <p:spPr>
            <a:xfrm>
              <a:off x="4665290" y="2416610"/>
              <a:ext cx="1385570" cy="253916"/>
            </a:xfrm>
            <a:prstGeom prst="rect">
              <a:avLst/>
            </a:prstGeom>
            <a:noFill/>
          </p:spPr>
          <p:txBody>
            <a:bodyPr wrap="square" rtlCol="0" anchor="t">
              <a:spAutoFit/>
            </a:bodyPr>
            <a:lstStyle/>
            <a:p>
              <a:pPr algn="ctr"/>
              <a:r>
                <a:rPr lang="en-US" altLang="zh-CN" sz="1050" dirty="0">
                  <a:latin typeface="Arial" panose="020B0604020202020204" pitchFamily="34" charset="0"/>
                  <a:cs typeface="Arial" panose="020B0604020202020204" pitchFamily="34" charset="0"/>
                </a:rPr>
                <a:t>histological staining</a:t>
              </a:r>
              <a:endParaRPr lang="en-US" altLang="zh-CN" sz="1050" dirty="0">
                <a:latin typeface="Arial" panose="020B0604020202020204" pitchFamily="34" charset="0"/>
                <a:cs typeface="Arial" panose="020B0604020202020204" pitchFamily="34" charset="0"/>
              </a:endParaRPr>
            </a:p>
          </p:txBody>
        </p:sp>
        <p:sp>
          <p:nvSpPr>
            <p:cNvPr id="34" name="矩形 12"/>
            <p:cNvSpPr/>
            <p:nvPr/>
          </p:nvSpPr>
          <p:spPr>
            <a:xfrm>
              <a:off x="4714018" y="2396016"/>
              <a:ext cx="1288114" cy="294651"/>
            </a:xfrm>
            <a:prstGeom prst="rect">
              <a:avLst/>
            </a:prstGeom>
            <a:noFill/>
            <a:ln w="25400">
              <a:solidFill>
                <a:srgbClr val="78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6" name="Arrow: Down 35"/>
          <p:cNvSpPr/>
          <p:nvPr/>
        </p:nvSpPr>
        <p:spPr>
          <a:xfrm>
            <a:off x="5156353" y="2992097"/>
            <a:ext cx="209939" cy="223058"/>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9" name="Rectangle 38"/>
          <p:cNvSpPr/>
          <p:nvPr/>
        </p:nvSpPr>
        <p:spPr>
          <a:xfrm>
            <a:off x="8458303" y="2185649"/>
            <a:ext cx="3470345" cy="4073254"/>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图片 36"/>
          <p:cNvPicPr>
            <a:picLocks noChangeAspect="1"/>
          </p:cNvPicPr>
          <p:nvPr/>
        </p:nvPicPr>
        <p:blipFill>
          <a:blip r:embed="rId5"/>
          <a:stretch>
            <a:fillRect/>
          </a:stretch>
        </p:blipFill>
        <p:spPr>
          <a:xfrm>
            <a:off x="8686159" y="2684503"/>
            <a:ext cx="2891719" cy="1614482"/>
          </a:xfrm>
          <a:prstGeom prst="rect">
            <a:avLst/>
          </a:prstGeom>
          <a:ln w="25400">
            <a:noFill/>
          </a:ln>
        </p:spPr>
      </p:pic>
      <p:pic>
        <p:nvPicPr>
          <p:cNvPr id="43" name="图片 37"/>
          <p:cNvPicPr>
            <a:picLocks noChangeAspect="1"/>
          </p:cNvPicPr>
          <p:nvPr/>
        </p:nvPicPr>
        <p:blipFill>
          <a:blip r:embed="rId6"/>
          <a:stretch>
            <a:fillRect/>
          </a:stretch>
        </p:blipFill>
        <p:spPr>
          <a:xfrm>
            <a:off x="8655736" y="4402800"/>
            <a:ext cx="2922142" cy="1618488"/>
          </a:xfrm>
          <a:prstGeom prst="rect">
            <a:avLst/>
          </a:prstGeom>
          <a:ln w="25400">
            <a:noFill/>
          </a:ln>
        </p:spPr>
      </p:pic>
      <p:sp>
        <p:nvSpPr>
          <p:cNvPr id="45" name="TextBox 44"/>
          <p:cNvSpPr txBox="1"/>
          <p:nvPr/>
        </p:nvSpPr>
        <p:spPr>
          <a:xfrm>
            <a:off x="8471782" y="2185649"/>
            <a:ext cx="2922142" cy="369332"/>
          </a:xfrm>
          <a:prstGeom prst="rect">
            <a:avLst/>
          </a:prstGeom>
          <a:noFill/>
        </p:spPr>
        <p:txBody>
          <a:bodyPr wrap="square">
            <a:spAutoFit/>
          </a:bodyPr>
          <a:lstStyle/>
          <a:p>
            <a:pPr algn="ctr"/>
            <a:r>
              <a:rPr lang="en-US" b="1" dirty="0"/>
              <a:t>Staining methods</a:t>
            </a:r>
            <a:endParaRPr lang="en-US" b="1" dirty="0"/>
          </a:p>
        </p:txBody>
      </p:sp>
      <p:sp>
        <p:nvSpPr>
          <p:cNvPr id="46" name="TextBox 45"/>
          <p:cNvSpPr txBox="1"/>
          <p:nvPr/>
        </p:nvSpPr>
        <p:spPr>
          <a:xfrm>
            <a:off x="8607935" y="2614038"/>
            <a:ext cx="720080" cy="338554"/>
          </a:xfrm>
          <a:prstGeom prst="rect">
            <a:avLst/>
          </a:prstGeom>
          <a:noFill/>
        </p:spPr>
        <p:txBody>
          <a:bodyPr wrap="square">
            <a:spAutoFit/>
          </a:bodyPr>
          <a:lstStyle/>
          <a:p>
            <a:r>
              <a:rPr lang="en-US" altLang="zh-CN" sz="1600" dirty="0">
                <a:highlight>
                  <a:srgbClr val="FFFF00"/>
                </a:highlight>
                <a:sym typeface="+mn-ea"/>
              </a:rPr>
              <a:t>H&amp;E</a:t>
            </a:r>
            <a:endParaRPr lang="en-US" altLang="zh-CN" sz="1600" dirty="0">
              <a:highlight>
                <a:srgbClr val="FFFF00"/>
              </a:highlight>
              <a:sym typeface="+mn-ea"/>
            </a:endParaRPr>
          </a:p>
        </p:txBody>
      </p:sp>
      <p:sp>
        <p:nvSpPr>
          <p:cNvPr id="47" name="TextBox 46"/>
          <p:cNvSpPr txBox="1"/>
          <p:nvPr/>
        </p:nvSpPr>
        <p:spPr>
          <a:xfrm>
            <a:off x="8589127" y="4377659"/>
            <a:ext cx="720080" cy="338554"/>
          </a:xfrm>
          <a:prstGeom prst="rect">
            <a:avLst/>
          </a:prstGeom>
          <a:noFill/>
        </p:spPr>
        <p:txBody>
          <a:bodyPr wrap="square">
            <a:spAutoFit/>
          </a:bodyPr>
          <a:lstStyle/>
          <a:p>
            <a:r>
              <a:rPr lang="en-US" altLang="zh-CN" sz="1600" dirty="0">
                <a:highlight>
                  <a:srgbClr val="FFFF00"/>
                </a:highlight>
                <a:sym typeface="+mn-ea"/>
              </a:rPr>
              <a:t>mIHC</a:t>
            </a:r>
            <a:endParaRPr lang="en-US" altLang="zh-CN" sz="1600" dirty="0">
              <a:highlight>
                <a:srgbClr val="FFFF00"/>
              </a:highlight>
              <a:sym typeface="+mn-ea"/>
            </a:endParaRPr>
          </a:p>
        </p:txBody>
      </p:sp>
      <p:sp>
        <p:nvSpPr>
          <p:cNvPr id="48" name="TextBox 47"/>
          <p:cNvSpPr txBox="1"/>
          <p:nvPr/>
        </p:nvSpPr>
        <p:spPr>
          <a:xfrm>
            <a:off x="8708691" y="3166661"/>
            <a:ext cx="2798204" cy="954107"/>
          </a:xfrm>
          <a:prstGeom prst="rect">
            <a:avLst/>
          </a:prstGeom>
          <a:solidFill>
            <a:schemeClr val="bg1">
              <a:lumMod val="85000"/>
              <a:alpha val="67000"/>
            </a:schemeClr>
          </a:solid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low cost</a:t>
            </a:r>
            <a:endParaRPr lang="en-US" altLang="zh-CN" sz="1400" dirty="0">
              <a:ea typeface="黑体" panose="02010609060101010101" pitchFamily="49" charset="-122"/>
              <a:sym typeface="+mn-ea"/>
            </a:endParaRPr>
          </a:p>
          <a:p>
            <a:pPr marL="285750" indent="-285750">
              <a:buFont typeface="Wingdings" panose="05000000000000000000" charset="0"/>
              <a:buChar char="Ø"/>
            </a:pPr>
            <a:r>
              <a:rPr lang="en-US" altLang="zh-CN" sz="1400" dirty="0">
                <a:ea typeface="黑体" panose="02010609060101010101" pitchFamily="49" charset="-122"/>
                <a:sym typeface="+mn-ea"/>
              </a:rPr>
              <a:t>Simple preparation process</a:t>
            </a:r>
            <a:endParaRPr lang="en-US" altLang="zh-CN" sz="1400" dirty="0">
              <a:ea typeface="黑体" panose="02010609060101010101" pitchFamily="49" charset="-122"/>
              <a:sym typeface="+mn-ea"/>
            </a:endParaRPr>
          </a:p>
          <a:p>
            <a:pPr marL="285750" indent="-285750">
              <a:buFont typeface="Wingdings" panose="05000000000000000000" charset="0"/>
              <a:buChar char="Ø"/>
            </a:pPr>
            <a:r>
              <a:rPr lang="en-US" altLang="zh-CN" sz="1400" dirty="0">
                <a:ea typeface="黑体" panose="02010609060101010101" pitchFamily="49" charset="-122"/>
                <a:sym typeface="+mn-ea"/>
              </a:rPr>
              <a:t>Can not identify specific protein markers</a:t>
            </a:r>
            <a:endParaRPr lang="en-US" altLang="zh-CN" sz="1400" dirty="0">
              <a:ea typeface="黑体" panose="02010609060101010101" pitchFamily="49" charset="-122"/>
              <a:sym typeface="+mn-ea"/>
            </a:endParaRPr>
          </a:p>
        </p:txBody>
      </p:sp>
      <p:sp>
        <p:nvSpPr>
          <p:cNvPr id="49" name="TextBox 48"/>
          <p:cNvSpPr txBox="1"/>
          <p:nvPr/>
        </p:nvSpPr>
        <p:spPr>
          <a:xfrm>
            <a:off x="8708691" y="4794887"/>
            <a:ext cx="2798204" cy="954107"/>
          </a:xfrm>
          <a:prstGeom prst="rect">
            <a:avLst/>
          </a:prstGeom>
          <a:solidFill>
            <a:schemeClr val="bg1">
              <a:lumMod val="85000"/>
              <a:alpha val="78000"/>
            </a:schemeClr>
          </a:solid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high cost</a:t>
            </a:r>
            <a:endParaRPr lang="en-US" altLang="zh-CN" sz="1400" dirty="0">
              <a:ea typeface="黑体" panose="02010609060101010101" pitchFamily="49" charset="-122"/>
              <a:sym typeface="+mn-ea"/>
            </a:endParaRPr>
          </a:p>
          <a:p>
            <a:pPr marL="285750" indent="-285750">
              <a:buFont typeface="Wingdings" panose="05000000000000000000" charset="0"/>
              <a:buChar char="Ø"/>
            </a:pPr>
            <a:r>
              <a:rPr lang="en-US" altLang="zh-CN" sz="1400" dirty="0">
                <a:ea typeface="黑体" panose="02010609060101010101" pitchFamily="49" charset="-122"/>
                <a:sym typeface="+mn-ea"/>
              </a:rPr>
              <a:t>complex preparation process</a:t>
            </a:r>
            <a:endParaRPr lang="en-US" altLang="zh-CN" sz="1400" dirty="0">
              <a:ea typeface="黑体" panose="02010609060101010101" pitchFamily="49" charset="-122"/>
              <a:sym typeface="+mn-ea"/>
            </a:endParaRPr>
          </a:p>
          <a:p>
            <a:pPr marL="285750" indent="-285750">
              <a:buFont typeface="Wingdings" panose="05000000000000000000" charset="0"/>
              <a:buChar char="Ø"/>
            </a:pPr>
            <a:r>
              <a:rPr lang="en-US" altLang="zh-CN" sz="1400" dirty="0">
                <a:ea typeface="黑体" panose="02010609060101010101" pitchFamily="49" charset="-122"/>
                <a:sym typeface="+mn-ea"/>
              </a:rPr>
              <a:t>Can provide information on protein expression</a:t>
            </a:r>
            <a:endParaRPr lang="en-US" altLang="zh-CN" sz="1400" dirty="0">
              <a:ea typeface="黑体" panose="02010609060101010101" pitchFamily="49" charset="-122"/>
              <a:sym typeface="+mn-ea"/>
            </a:endParaRPr>
          </a:p>
        </p:txBody>
      </p:sp>
      <p:sp>
        <p:nvSpPr>
          <p:cNvPr id="50" name="TextBox 49"/>
          <p:cNvSpPr txBox="1"/>
          <p:nvPr/>
        </p:nvSpPr>
        <p:spPr>
          <a:xfrm>
            <a:off x="1470398" y="6243615"/>
            <a:ext cx="10369152" cy="461665"/>
          </a:xfrm>
          <a:prstGeom prst="rect">
            <a:avLst/>
          </a:prstGeom>
          <a:noFill/>
        </p:spPr>
        <p:txBody>
          <a:bodyPr wrap="square" rtlCol="0">
            <a:spAutoFit/>
          </a:bodyPr>
          <a:lstStyle/>
          <a:p>
            <a:r>
              <a:rPr lang="en-US" sz="2400" b="1" dirty="0">
                <a:solidFill>
                  <a:srgbClr val="7800A2"/>
                </a:solidFill>
              </a:rPr>
              <a:t> Question:  How to acquire mIHC image data more efficiently?</a:t>
            </a:r>
            <a:endParaRPr lang="en-US" sz="2400" b="1" dirty="0">
              <a:solidFill>
                <a:srgbClr val="7800A2"/>
              </a:solidFill>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7C51FE3-7623-4EAD-B2F3-330393A65E73}" type="slidenum">
              <a:rPr lang="en-US" smtClean="0"/>
            </a:fld>
            <a:endParaRPr lang="en-US"/>
          </a:p>
        </p:txBody>
      </p:sp>
      <p:sp>
        <p:nvSpPr>
          <p:cNvPr id="4" name="Title 1"/>
          <p:cNvSpPr txBox="1"/>
          <p:nvPr/>
        </p:nvSpPr>
        <p:spPr bwMode="auto">
          <a:xfrm>
            <a:off x="2351584" y="188640"/>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Research 1</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5" name="TextBox 4"/>
          <p:cNvSpPr txBox="1"/>
          <p:nvPr/>
        </p:nvSpPr>
        <p:spPr>
          <a:xfrm>
            <a:off x="411238" y="1209358"/>
            <a:ext cx="5544616" cy="584775"/>
          </a:xfrm>
          <a:prstGeom prst="rect">
            <a:avLst/>
          </a:prstGeom>
          <a:noFill/>
        </p:spPr>
        <p:txBody>
          <a:bodyPr wrap="square">
            <a:spAutoFit/>
          </a:bodyPr>
          <a:lstStyle/>
          <a:p>
            <a:r>
              <a:rPr lang="en-US" sz="1600" b="1" i="1" dirty="0">
                <a:solidFill>
                  <a:srgbClr val="595959"/>
                </a:solidFill>
                <a:cs typeface="Arial" panose="020B0604020202020204" pitchFamily="34" charset="0"/>
              </a:rPr>
              <a:t>HEMIT: H&amp;E to Multiplex-immunohistochemistry Image Translation with Dual-Branch Pix2pix Generator</a:t>
            </a:r>
            <a:endParaRPr lang="en-US" sz="1600" b="1" i="1" dirty="0">
              <a:solidFill>
                <a:srgbClr val="595959"/>
              </a:solidFill>
              <a:cs typeface="Arial" panose="020B0604020202020204" pitchFamily="34" charset="0"/>
            </a:endParaRPr>
          </a:p>
        </p:txBody>
      </p:sp>
      <p:cxnSp>
        <p:nvCxnSpPr>
          <p:cNvPr id="6" name="Straight Connector 5"/>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411238" y="1808371"/>
            <a:ext cx="1656184" cy="369332"/>
          </a:xfrm>
          <a:prstGeom prst="rect">
            <a:avLst/>
          </a:prstGeom>
          <a:noFill/>
        </p:spPr>
        <p:txBody>
          <a:bodyPr wrap="square" rtlCol="0">
            <a:spAutoFit/>
          </a:bodyPr>
          <a:lstStyle/>
          <a:p>
            <a:r>
              <a:rPr lang="en-US" b="1" i="1" dirty="0">
                <a:solidFill>
                  <a:srgbClr val="7030A0"/>
                </a:solidFill>
              </a:rPr>
              <a:t>Aim</a:t>
            </a:r>
            <a:endParaRPr lang="en-US" b="1" i="1" dirty="0">
              <a:solidFill>
                <a:srgbClr val="7030A0"/>
              </a:solidFill>
            </a:endParaRPr>
          </a:p>
        </p:txBody>
      </p:sp>
      <p:sp>
        <p:nvSpPr>
          <p:cNvPr id="2" name="TextBox 1"/>
          <p:cNvSpPr txBox="1"/>
          <p:nvPr/>
        </p:nvSpPr>
        <p:spPr>
          <a:xfrm>
            <a:off x="983432" y="5336845"/>
            <a:ext cx="9793088" cy="646331"/>
          </a:xfrm>
          <a:prstGeom prst="rect">
            <a:avLst/>
          </a:prstGeom>
          <a:noFill/>
        </p:spPr>
        <p:txBody>
          <a:bodyPr wrap="square" rtlCol="0">
            <a:spAutoFit/>
          </a:bodyPr>
          <a:lstStyle/>
          <a:p>
            <a:r>
              <a:rPr lang="en-US" altLang="zh-CN" b="1" dirty="0">
                <a:solidFill>
                  <a:srgbClr val="7800A2"/>
                </a:solidFill>
              </a:rPr>
              <a:t>Develop a computational method that takes the H&amp;E image as input, then translates it </a:t>
            </a:r>
            <a:endParaRPr lang="en-US" altLang="zh-CN" b="1" dirty="0">
              <a:solidFill>
                <a:srgbClr val="7800A2"/>
              </a:solidFill>
            </a:endParaRPr>
          </a:p>
          <a:p>
            <a:r>
              <a:rPr lang="en-US" altLang="zh-CN" b="1" dirty="0">
                <a:solidFill>
                  <a:srgbClr val="7800A2"/>
                </a:solidFill>
              </a:rPr>
              <a:t>into mIHC image of the same section.</a:t>
            </a:r>
            <a:endParaRPr lang="en-US" b="1" dirty="0">
              <a:solidFill>
                <a:srgbClr val="7800A2"/>
              </a:solidFill>
            </a:endParaRPr>
          </a:p>
        </p:txBody>
      </p:sp>
      <p:sp>
        <p:nvSpPr>
          <p:cNvPr id="12" name="Arrow: Right 11"/>
          <p:cNvSpPr/>
          <p:nvPr/>
        </p:nvSpPr>
        <p:spPr>
          <a:xfrm>
            <a:off x="4417730" y="3472899"/>
            <a:ext cx="1332148" cy="71359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highlight>
                <a:srgbClr val="FFFF00"/>
              </a:highlight>
            </a:endParaRPr>
          </a:p>
        </p:txBody>
      </p:sp>
      <p:sp>
        <p:nvSpPr>
          <p:cNvPr id="13" name="TextBox 12"/>
          <p:cNvSpPr txBox="1"/>
          <p:nvPr/>
        </p:nvSpPr>
        <p:spPr>
          <a:xfrm>
            <a:off x="2161247" y="4805730"/>
            <a:ext cx="1416621" cy="369332"/>
          </a:xfrm>
          <a:prstGeom prst="rect">
            <a:avLst/>
          </a:prstGeom>
          <a:noFill/>
        </p:spPr>
        <p:txBody>
          <a:bodyPr wrap="square" rtlCol="0">
            <a:spAutoFit/>
          </a:bodyPr>
          <a:lstStyle/>
          <a:p>
            <a:r>
              <a:rPr lang="en-US" dirty="0"/>
              <a:t>Input: H&amp;E</a:t>
            </a:r>
            <a:endParaRPr lang="en-US" dirty="0"/>
          </a:p>
        </p:txBody>
      </p:sp>
      <p:sp>
        <p:nvSpPr>
          <p:cNvPr id="15" name="TextBox 14"/>
          <p:cNvSpPr txBox="1"/>
          <p:nvPr/>
        </p:nvSpPr>
        <p:spPr>
          <a:xfrm>
            <a:off x="6762896" y="4810354"/>
            <a:ext cx="1925391" cy="369332"/>
          </a:xfrm>
          <a:prstGeom prst="rect">
            <a:avLst/>
          </a:prstGeom>
          <a:noFill/>
        </p:spPr>
        <p:txBody>
          <a:bodyPr wrap="square" rtlCol="0">
            <a:spAutoFit/>
          </a:bodyPr>
          <a:lstStyle/>
          <a:p>
            <a:r>
              <a:rPr lang="en-US" dirty="0"/>
              <a:t>Output: mIHC</a:t>
            </a:r>
            <a:endParaRPr lang="en-US" dirty="0"/>
          </a:p>
        </p:txBody>
      </p:sp>
      <p:pic>
        <p:nvPicPr>
          <p:cNvPr id="21" name="图片 20"/>
          <p:cNvPicPr>
            <a:picLocks noChangeAspect="1"/>
          </p:cNvPicPr>
          <p:nvPr/>
        </p:nvPicPr>
        <p:blipFill>
          <a:blip r:embed="rId1"/>
          <a:stretch>
            <a:fillRect/>
          </a:stretch>
        </p:blipFill>
        <p:spPr>
          <a:xfrm>
            <a:off x="1141366" y="2489927"/>
            <a:ext cx="3096344" cy="2357120"/>
          </a:xfrm>
          <a:prstGeom prst="rect">
            <a:avLst/>
          </a:prstGeom>
          <a:ln w="25400">
            <a:solidFill>
              <a:srgbClr val="FF0000"/>
            </a:solidFill>
          </a:ln>
        </p:spPr>
      </p:pic>
      <p:pic>
        <p:nvPicPr>
          <p:cNvPr id="28" name="图片 17"/>
          <p:cNvPicPr>
            <a:picLocks noChangeAspect="1"/>
          </p:cNvPicPr>
          <p:nvPr/>
        </p:nvPicPr>
        <p:blipFill>
          <a:blip r:embed="rId2"/>
          <a:stretch>
            <a:fillRect/>
          </a:stretch>
        </p:blipFill>
        <p:spPr>
          <a:xfrm>
            <a:off x="5879976" y="2483577"/>
            <a:ext cx="3096344" cy="2363470"/>
          </a:xfrm>
          <a:prstGeom prst="rect">
            <a:avLst/>
          </a:prstGeom>
          <a:ln w="25400">
            <a:solidFill>
              <a:srgbClr val="FF0000"/>
            </a:solidFill>
          </a:ln>
        </p:spPr>
      </p:pic>
      <p:sp>
        <p:nvSpPr>
          <p:cNvPr id="30" name="Rectangle: Rounded Corners 29"/>
          <p:cNvSpPr/>
          <p:nvPr/>
        </p:nvSpPr>
        <p:spPr>
          <a:xfrm>
            <a:off x="853334" y="2255149"/>
            <a:ext cx="8712968" cy="2995192"/>
          </a:xfrm>
          <a:prstGeom prst="roundRect">
            <a:avLst/>
          </a:prstGeom>
          <a:noFill/>
          <a:ln>
            <a:solidFill>
              <a:srgbClr val="780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4470695" y="2964890"/>
            <a:ext cx="1226217" cy="421505"/>
          </a:xfrm>
          <a:prstGeom prst="roundRect">
            <a:avLst/>
          </a:prstGeom>
          <a:noFill/>
          <a:ln w="19050">
            <a:solidFill>
              <a:srgbClr val="78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800A2"/>
                </a:solidFill>
              </a:rPr>
              <a:t>CNN</a:t>
            </a:r>
            <a:endParaRPr lang="en-US" dirty="0">
              <a:solidFill>
                <a:srgbClr val="7800A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7C51FE3-7623-4EAD-B2F3-330393A65E73}" type="slidenum">
              <a:rPr lang="en-US" smtClean="0"/>
            </a:fld>
            <a:endParaRPr lang="en-US"/>
          </a:p>
        </p:txBody>
      </p:sp>
      <p:sp>
        <p:nvSpPr>
          <p:cNvPr id="4" name="Title 1"/>
          <p:cNvSpPr txBox="1"/>
          <p:nvPr/>
        </p:nvSpPr>
        <p:spPr bwMode="auto">
          <a:xfrm>
            <a:off x="2351584" y="188640"/>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Research 1</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5" name="TextBox 4"/>
          <p:cNvSpPr txBox="1"/>
          <p:nvPr/>
        </p:nvSpPr>
        <p:spPr>
          <a:xfrm>
            <a:off x="411238" y="1209358"/>
            <a:ext cx="5544616" cy="584775"/>
          </a:xfrm>
          <a:prstGeom prst="rect">
            <a:avLst/>
          </a:prstGeom>
          <a:noFill/>
        </p:spPr>
        <p:txBody>
          <a:bodyPr wrap="square">
            <a:spAutoFit/>
          </a:bodyPr>
          <a:lstStyle/>
          <a:p>
            <a:r>
              <a:rPr lang="en-US" sz="1600" b="1" i="1" dirty="0">
                <a:solidFill>
                  <a:srgbClr val="595959"/>
                </a:solidFill>
                <a:cs typeface="Arial" panose="020B0604020202020204" pitchFamily="34" charset="0"/>
              </a:rPr>
              <a:t>HEMIT: H&amp;E to Multiplex-immunohistochemistry Image Translation with Dual-Branch Pix2pix Generator</a:t>
            </a:r>
            <a:endParaRPr lang="en-US" sz="1600" b="1" i="1" dirty="0">
              <a:solidFill>
                <a:srgbClr val="595959"/>
              </a:solidFill>
              <a:cs typeface="Arial" panose="020B0604020202020204" pitchFamily="34" charset="0"/>
            </a:endParaRPr>
          </a:p>
        </p:txBody>
      </p:sp>
      <p:cxnSp>
        <p:nvCxnSpPr>
          <p:cNvPr id="6" name="Straight Connector 5"/>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79376" y="1834173"/>
            <a:ext cx="1656184" cy="369332"/>
          </a:xfrm>
          <a:prstGeom prst="rect">
            <a:avLst/>
          </a:prstGeom>
          <a:noFill/>
        </p:spPr>
        <p:txBody>
          <a:bodyPr wrap="square" rtlCol="0">
            <a:spAutoFit/>
          </a:bodyPr>
          <a:lstStyle/>
          <a:p>
            <a:r>
              <a:rPr lang="en-US" b="1" i="1" dirty="0">
                <a:solidFill>
                  <a:srgbClr val="7030A0"/>
                </a:solidFill>
              </a:rPr>
              <a:t>Methods</a:t>
            </a:r>
            <a:endParaRPr lang="en-US" b="1" i="1" dirty="0">
              <a:solidFill>
                <a:srgbClr val="7030A0"/>
              </a:solidFill>
            </a:endParaRPr>
          </a:p>
        </p:txBody>
      </p:sp>
      <p:pic>
        <p:nvPicPr>
          <p:cNvPr id="45" name="Picture 44" descr="A screenshot of a video game&#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0906" y="2352358"/>
            <a:ext cx="7166857" cy="3855383"/>
          </a:xfrm>
          <a:prstGeom prst="rect">
            <a:avLst/>
          </a:prstGeom>
          <a:ln w="19050">
            <a:solidFill>
              <a:srgbClr val="7800A2"/>
            </a:solidFill>
            <a:prstDash val="dash"/>
          </a:ln>
        </p:spPr>
      </p:pic>
      <p:sp>
        <p:nvSpPr>
          <p:cNvPr id="46" name="TextBox 45"/>
          <p:cNvSpPr txBox="1"/>
          <p:nvPr/>
        </p:nvSpPr>
        <p:spPr>
          <a:xfrm>
            <a:off x="7693630" y="2852936"/>
            <a:ext cx="4439816" cy="2246769"/>
          </a:xfrm>
          <a:prstGeom prst="rect">
            <a:avLst/>
          </a:prstGeom>
          <a:no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Established a cellular-level aligned dataset for supervised H&amp;E to mIHC stain translation </a:t>
            </a:r>
            <a:endParaRPr lang="en-US" altLang="zh-CN" sz="1400" dirty="0">
              <a:ea typeface="黑体" panose="02010609060101010101" pitchFamily="49" charset="-122"/>
              <a:sym typeface="+mn-ea"/>
            </a:endParaRPr>
          </a:p>
          <a:p>
            <a:pPr marL="285750" indent="-285750">
              <a:buFont typeface="Wingdings" panose="05000000000000000000" charset="0"/>
              <a:buChar char="Ø"/>
            </a:pPr>
            <a:endParaRPr lang="en-US" altLang="zh-CN" sz="1400" dirty="0">
              <a:ea typeface="黑体" panose="02010609060101010101" pitchFamily="49" charset="-122"/>
              <a:sym typeface="+mn-ea"/>
            </a:endParaRPr>
          </a:p>
          <a:p>
            <a:pPr marL="285750" indent="-285750">
              <a:buFont typeface="Wingdings" panose="05000000000000000000" charset="0"/>
              <a:buChar char="Ø"/>
            </a:pPr>
            <a:r>
              <a:rPr lang="en-US" altLang="zh-CN" sz="1400" dirty="0">
                <a:ea typeface="黑体" panose="02010609060101010101" pitchFamily="49" charset="-122"/>
                <a:sym typeface="+mn-ea"/>
              </a:rPr>
              <a:t>Proposed a </a:t>
            </a:r>
            <a:r>
              <a:rPr lang="en-US" altLang="zh-CN" sz="1400" dirty="0" err="1">
                <a:ea typeface="黑体" panose="02010609060101010101" pitchFamily="49" charset="-122"/>
                <a:sym typeface="+mn-ea"/>
              </a:rPr>
              <a:t>SwinTransformers-ResidualCNN</a:t>
            </a:r>
            <a:r>
              <a:rPr lang="en-US" altLang="zh-CN" sz="1400" dirty="0">
                <a:ea typeface="黑体" panose="02010609060101010101" pitchFamily="49" charset="-122"/>
                <a:sym typeface="+mn-ea"/>
              </a:rPr>
              <a:t> dual branch network architecture for multiscale information integration</a:t>
            </a:r>
            <a:endParaRPr lang="en-US" altLang="zh-CN" sz="1400" dirty="0">
              <a:ea typeface="黑体" panose="02010609060101010101" pitchFamily="49" charset="-122"/>
              <a:sym typeface="+mn-ea"/>
            </a:endParaRPr>
          </a:p>
          <a:p>
            <a:pPr marL="285750" indent="-285750">
              <a:buFont typeface="Wingdings" panose="05000000000000000000" charset="0"/>
              <a:buChar char="Ø"/>
            </a:pPr>
            <a:endParaRPr lang="en-US" altLang="zh-CN" sz="1400" dirty="0">
              <a:ea typeface="黑体" panose="02010609060101010101" pitchFamily="49" charset="-122"/>
              <a:sym typeface="+mn-ea"/>
            </a:endParaRPr>
          </a:p>
          <a:p>
            <a:pPr marL="285750" indent="-285750">
              <a:buFont typeface="Wingdings" panose="05000000000000000000" charset="0"/>
              <a:buChar char="Ø"/>
            </a:pPr>
            <a:r>
              <a:rPr lang="en-US" altLang="zh-CN" sz="1400" dirty="0">
                <a:ea typeface="黑体" panose="02010609060101010101" pitchFamily="49" charset="-122"/>
                <a:sym typeface="+mn-ea"/>
              </a:rPr>
              <a:t>Proposed a downstream analysis pipeline to supplement the evaluation metrics in the computer vision world</a:t>
            </a:r>
            <a:endParaRPr lang="en-US" altLang="zh-CN" sz="1400" dirty="0">
              <a:ea typeface="黑体" panose="02010609060101010101" pitchFamily="49"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fld>
            <a:endParaRPr lang="en-US" dirty="0"/>
          </a:p>
        </p:txBody>
      </p:sp>
      <p:grpSp>
        <p:nvGrpSpPr>
          <p:cNvPr id="3" name="Group 2"/>
          <p:cNvGrpSpPr/>
          <p:nvPr/>
        </p:nvGrpSpPr>
        <p:grpSpPr>
          <a:xfrm>
            <a:off x="695400" y="2382985"/>
            <a:ext cx="4824536" cy="4343979"/>
            <a:chOff x="6388862" y="4022101"/>
            <a:chExt cx="2937637" cy="2766812"/>
          </a:xfrm>
        </p:grpSpPr>
        <p:pic>
          <p:nvPicPr>
            <p:cNvPr id="4" name="Picture 3" descr="A microscope view of a human tissue&#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91954" y="4023300"/>
              <a:ext cx="914400" cy="914400"/>
            </a:xfrm>
            <a:prstGeom prst="rect">
              <a:avLst/>
            </a:prstGeom>
            <a:ln>
              <a:solidFill>
                <a:srgbClr val="7030A0"/>
              </a:solidFill>
            </a:ln>
          </p:spPr>
        </p:pic>
        <p:pic>
          <p:nvPicPr>
            <p:cNvPr id="5" name="Picture 4" descr="A close-up of a microscope slide&#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1954" y="5309949"/>
              <a:ext cx="914400" cy="914400"/>
            </a:xfrm>
            <a:prstGeom prst="rect">
              <a:avLst/>
            </a:prstGeom>
            <a:ln>
              <a:solidFill>
                <a:srgbClr val="7030A0"/>
              </a:solidFill>
            </a:ln>
          </p:spPr>
        </p:pic>
        <p:pic>
          <p:nvPicPr>
            <p:cNvPr id="6" name="Picture 5" descr="A colorful cells in a dark background&#10;&#10;Description automatically generated with medium confidence"/>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343016" y="5309949"/>
              <a:ext cx="914400" cy="914400"/>
            </a:xfrm>
            <a:prstGeom prst="rect">
              <a:avLst/>
            </a:prstGeom>
            <a:ln>
              <a:solidFill>
                <a:srgbClr val="7030A0"/>
              </a:solidFill>
            </a:ln>
          </p:spPr>
        </p:pic>
        <p:pic>
          <p:nvPicPr>
            <p:cNvPr id="7" name="Picture 6" descr="A close up of a cell&#10;&#10;Description automatically generated"/>
            <p:cNvPicPr>
              <a:picLocks noChangeAspect="1"/>
            </p:cNvPicPr>
            <p:nvPr/>
          </p:nvPicPr>
          <p:blipFill>
            <a:blip r:embed="rId5" cstate="print">
              <a:extLst>
                <a:ext uri="{BEBA8EAE-BF5A-486C-A8C5-ECC9F3942E4B}">
                  <a14:imgProps xmlns:a14="http://schemas.microsoft.com/office/drawing/2010/main">
                    <a14:imgLayer r:embed="rId6">
                      <a14:imgEffect>
                        <a14:brightnessContrast bright="55000"/>
                      </a14:imgEffect>
                    </a14:imgLayer>
                  </a14:imgProps>
                </a:ext>
                <a:ext uri="{28A0092B-C50C-407E-A947-70E740481C1C}">
                  <a14:useLocalDpi xmlns:a14="http://schemas.microsoft.com/office/drawing/2010/main" val="0"/>
                </a:ext>
              </a:extLst>
            </a:blip>
            <a:stretch>
              <a:fillRect/>
            </a:stretch>
          </p:blipFill>
          <p:spPr>
            <a:xfrm>
              <a:off x="7343016" y="4023300"/>
              <a:ext cx="914400" cy="914400"/>
            </a:xfrm>
            <a:prstGeom prst="rect">
              <a:avLst/>
            </a:prstGeom>
            <a:ln>
              <a:solidFill>
                <a:srgbClr val="7030A0"/>
              </a:solidFill>
            </a:ln>
          </p:spPr>
        </p:pic>
        <p:pic>
          <p:nvPicPr>
            <p:cNvPr id="8" name="Picture 7" descr="A close up of a microscope&#10;&#10;Description automatically generated"/>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8000"/>
                      </a14:imgEffect>
                    </a14:imgLayer>
                  </a14:imgProps>
                </a:ext>
                <a:ext uri="{28A0092B-C50C-407E-A947-70E740481C1C}">
                  <a14:useLocalDpi xmlns:a14="http://schemas.microsoft.com/office/drawing/2010/main" val="0"/>
                </a:ext>
              </a:extLst>
            </a:blip>
            <a:stretch>
              <a:fillRect/>
            </a:stretch>
          </p:blipFill>
          <p:spPr>
            <a:xfrm>
              <a:off x="8294078" y="4022101"/>
              <a:ext cx="914400" cy="914400"/>
            </a:xfrm>
            <a:prstGeom prst="rect">
              <a:avLst/>
            </a:prstGeom>
            <a:ln>
              <a:solidFill>
                <a:srgbClr val="7800A2"/>
              </a:solidFill>
            </a:ln>
          </p:spPr>
        </p:pic>
        <p:pic>
          <p:nvPicPr>
            <p:cNvPr id="9" name="Picture 8" descr="A close up of a microscope&#10;&#10;Description automatically generated"/>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4000"/>
                      </a14:imgEffect>
                    </a14:imgLayer>
                  </a14:imgProps>
                </a:ext>
                <a:ext uri="{28A0092B-C50C-407E-A947-70E740481C1C}">
                  <a14:useLocalDpi xmlns:a14="http://schemas.microsoft.com/office/drawing/2010/main" val="0"/>
                </a:ext>
              </a:extLst>
            </a:blip>
            <a:stretch>
              <a:fillRect/>
            </a:stretch>
          </p:blipFill>
          <p:spPr>
            <a:xfrm>
              <a:off x="8288496" y="5309949"/>
              <a:ext cx="914400" cy="914400"/>
            </a:xfrm>
            <a:prstGeom prst="rect">
              <a:avLst/>
            </a:prstGeom>
            <a:ln>
              <a:solidFill>
                <a:srgbClr val="7800A2"/>
              </a:solidFill>
            </a:ln>
          </p:spPr>
        </p:pic>
        <p:sp>
          <p:nvSpPr>
            <p:cNvPr id="10" name="TextBox 9"/>
            <p:cNvSpPr txBox="1"/>
            <p:nvPr/>
          </p:nvSpPr>
          <p:spPr>
            <a:xfrm>
              <a:off x="6472805" y="6510707"/>
              <a:ext cx="730857" cy="235239"/>
            </a:xfrm>
            <a:prstGeom prst="rect">
              <a:avLst/>
            </a:prstGeom>
            <a:noFill/>
          </p:spPr>
          <p:txBody>
            <a:bodyPr wrap="square">
              <a:spAutoFit/>
            </a:bodyPr>
            <a:lstStyle/>
            <a:p>
              <a:pPr algn="ctr"/>
              <a:r>
                <a:rPr lang="en-US" altLang="zh-CN" b="1" dirty="0">
                  <a:sym typeface="+mn-ea"/>
                </a:rPr>
                <a:t>H&amp;E</a:t>
              </a:r>
              <a:endParaRPr lang="en-US" altLang="zh-CN" b="1" dirty="0">
                <a:sym typeface="+mn-ea"/>
              </a:endParaRPr>
            </a:p>
          </p:txBody>
        </p:sp>
        <p:sp>
          <p:nvSpPr>
            <p:cNvPr id="11" name="TextBox 10"/>
            <p:cNvSpPr txBox="1"/>
            <p:nvPr/>
          </p:nvSpPr>
          <p:spPr>
            <a:xfrm>
              <a:off x="7335059" y="6516671"/>
              <a:ext cx="953820" cy="254228"/>
            </a:xfrm>
            <a:prstGeom prst="rect">
              <a:avLst/>
            </a:prstGeom>
            <a:noFill/>
          </p:spPr>
          <p:txBody>
            <a:bodyPr wrap="square">
              <a:spAutoFit/>
            </a:bodyPr>
            <a:lstStyle/>
            <a:p>
              <a:pPr algn="ctr"/>
              <a:r>
                <a:rPr lang="en-US" altLang="zh-CN" b="1" dirty="0">
                  <a:sym typeface="+mn-ea"/>
                </a:rPr>
                <a:t>Real mIHC</a:t>
              </a:r>
              <a:endParaRPr lang="en-US" altLang="zh-CN" b="1" dirty="0">
                <a:sym typeface="+mn-ea"/>
              </a:endParaRPr>
            </a:p>
          </p:txBody>
        </p:sp>
        <p:sp>
          <p:nvSpPr>
            <p:cNvPr id="12" name="TextBox 11"/>
            <p:cNvSpPr txBox="1"/>
            <p:nvPr/>
          </p:nvSpPr>
          <p:spPr>
            <a:xfrm>
              <a:off x="8174466" y="6534685"/>
              <a:ext cx="1152033" cy="254228"/>
            </a:xfrm>
            <a:prstGeom prst="rect">
              <a:avLst/>
            </a:prstGeom>
            <a:noFill/>
          </p:spPr>
          <p:txBody>
            <a:bodyPr wrap="square">
              <a:spAutoFit/>
            </a:bodyPr>
            <a:lstStyle/>
            <a:p>
              <a:pPr algn="ctr"/>
              <a:r>
                <a:rPr lang="en-US" altLang="zh-CN" b="1" dirty="0">
                  <a:sym typeface="+mn-ea"/>
                </a:rPr>
                <a:t>Virtual mIHC</a:t>
              </a:r>
              <a:endParaRPr lang="en-US" altLang="zh-CN" b="1" dirty="0">
                <a:sym typeface="+mn-ea"/>
              </a:endParaRPr>
            </a:p>
          </p:txBody>
        </p:sp>
        <p:sp>
          <p:nvSpPr>
            <p:cNvPr id="13" name="Rectangle 12"/>
            <p:cNvSpPr/>
            <p:nvPr/>
          </p:nvSpPr>
          <p:spPr>
            <a:xfrm>
              <a:off x="6576017" y="4024206"/>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529250" y="402210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481280" y="402210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645661" y="4310294"/>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596723" y="4304470"/>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547785" y="4304470"/>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847745" y="465233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795552" y="465233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750483" y="465233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11"/>
            <a:stretch>
              <a:fillRect/>
            </a:stretch>
          </p:blipFill>
          <p:spPr>
            <a:xfrm>
              <a:off x="6394088" y="4965052"/>
              <a:ext cx="290304" cy="292608"/>
            </a:xfrm>
            <a:prstGeom prst="rect">
              <a:avLst/>
            </a:prstGeom>
          </p:spPr>
        </p:pic>
        <p:pic>
          <p:nvPicPr>
            <p:cNvPr id="23" name="Picture 22"/>
            <p:cNvPicPr>
              <a:picLocks noChangeAspect="1"/>
            </p:cNvPicPr>
            <p:nvPr/>
          </p:nvPicPr>
          <p:blipFill>
            <a:blip r:embed="rId12"/>
            <a:stretch>
              <a:fillRect/>
            </a:stretch>
          </p:blipFill>
          <p:spPr>
            <a:xfrm>
              <a:off x="6713799" y="4965052"/>
              <a:ext cx="290304" cy="292608"/>
            </a:xfrm>
            <a:prstGeom prst="rect">
              <a:avLst/>
            </a:prstGeom>
          </p:spPr>
        </p:pic>
        <p:pic>
          <p:nvPicPr>
            <p:cNvPr id="24" name="Picture 23"/>
            <p:cNvPicPr>
              <a:picLocks noChangeAspect="1"/>
            </p:cNvPicPr>
            <p:nvPr/>
          </p:nvPicPr>
          <p:blipFill>
            <a:blip r:embed="rId13"/>
            <a:stretch>
              <a:fillRect/>
            </a:stretch>
          </p:blipFill>
          <p:spPr>
            <a:xfrm>
              <a:off x="7031869" y="4965052"/>
              <a:ext cx="294949" cy="292608"/>
            </a:xfrm>
            <a:prstGeom prst="rect">
              <a:avLst/>
            </a:prstGeom>
          </p:spPr>
        </p:pic>
        <p:pic>
          <p:nvPicPr>
            <p:cNvPr id="25" name="Picture 24"/>
            <p:cNvPicPr>
              <a:picLocks noChangeAspect="1"/>
            </p:cNvPicPr>
            <p:nvPr/>
          </p:nvPicPr>
          <p:blipFill>
            <a:blip r:embed="rId14"/>
            <a:stretch>
              <a:fillRect/>
            </a:stretch>
          </p:blipFill>
          <p:spPr>
            <a:xfrm>
              <a:off x="7343016" y="4965052"/>
              <a:ext cx="292608" cy="292608"/>
            </a:xfrm>
            <a:prstGeom prst="rect">
              <a:avLst/>
            </a:prstGeom>
          </p:spPr>
        </p:pic>
        <p:pic>
          <p:nvPicPr>
            <p:cNvPr id="26" name="Picture 25"/>
            <p:cNvPicPr>
              <a:picLocks noChangeAspect="1"/>
            </p:cNvPicPr>
            <p:nvPr/>
          </p:nvPicPr>
          <p:blipFill>
            <a:blip r:embed="rId15"/>
            <a:stretch>
              <a:fillRect/>
            </a:stretch>
          </p:blipFill>
          <p:spPr>
            <a:xfrm>
              <a:off x="7655319" y="4965052"/>
              <a:ext cx="290304" cy="292608"/>
            </a:xfrm>
            <a:prstGeom prst="rect">
              <a:avLst/>
            </a:prstGeom>
          </p:spPr>
        </p:pic>
        <p:pic>
          <p:nvPicPr>
            <p:cNvPr id="27" name="Picture 26"/>
            <p:cNvPicPr>
              <a:picLocks noChangeAspect="1"/>
            </p:cNvPicPr>
            <p:nvPr/>
          </p:nvPicPr>
          <p:blipFill>
            <a:blip r:embed="rId16"/>
            <a:stretch>
              <a:fillRect/>
            </a:stretch>
          </p:blipFill>
          <p:spPr>
            <a:xfrm>
              <a:off x="7959864" y="4965052"/>
              <a:ext cx="292608" cy="292608"/>
            </a:xfrm>
            <a:prstGeom prst="rect">
              <a:avLst/>
            </a:prstGeom>
          </p:spPr>
        </p:pic>
        <p:pic>
          <p:nvPicPr>
            <p:cNvPr id="28" name="Picture 27"/>
            <p:cNvPicPr>
              <a:picLocks noChangeAspect="1"/>
            </p:cNvPicPr>
            <p:nvPr/>
          </p:nvPicPr>
          <p:blipFill>
            <a:blip r:embed="rId17"/>
            <a:stretch>
              <a:fillRect/>
            </a:stretch>
          </p:blipFill>
          <p:spPr>
            <a:xfrm>
              <a:off x="8288496" y="4966278"/>
              <a:ext cx="297290" cy="292608"/>
            </a:xfrm>
            <a:prstGeom prst="rect">
              <a:avLst/>
            </a:prstGeom>
          </p:spPr>
        </p:pic>
        <p:pic>
          <p:nvPicPr>
            <p:cNvPr id="29" name="Picture 28"/>
            <p:cNvPicPr>
              <a:picLocks noChangeAspect="1"/>
            </p:cNvPicPr>
            <p:nvPr/>
          </p:nvPicPr>
          <p:blipFill>
            <a:blip r:embed="rId18"/>
            <a:stretch>
              <a:fillRect/>
            </a:stretch>
          </p:blipFill>
          <p:spPr>
            <a:xfrm>
              <a:off x="8609817" y="4965052"/>
              <a:ext cx="292608" cy="292608"/>
            </a:xfrm>
            <a:prstGeom prst="rect">
              <a:avLst/>
            </a:prstGeom>
          </p:spPr>
        </p:pic>
        <p:pic>
          <p:nvPicPr>
            <p:cNvPr id="30" name="Picture 29"/>
            <p:cNvPicPr>
              <a:picLocks noChangeAspect="1"/>
            </p:cNvPicPr>
            <p:nvPr/>
          </p:nvPicPr>
          <p:blipFill rotWithShape="1">
            <a:blip r:embed="rId19"/>
            <a:srcRect l="-1859" r="-1232"/>
            <a:stretch>
              <a:fillRect/>
            </a:stretch>
          </p:blipFill>
          <p:spPr>
            <a:xfrm>
              <a:off x="8912498" y="4965052"/>
              <a:ext cx="301652" cy="292608"/>
            </a:xfrm>
            <a:prstGeom prst="rect">
              <a:avLst/>
            </a:prstGeom>
          </p:spPr>
        </p:pic>
        <p:sp>
          <p:nvSpPr>
            <p:cNvPr id="31" name="Rectangle 30"/>
            <p:cNvSpPr/>
            <p:nvPr/>
          </p:nvSpPr>
          <p:spPr>
            <a:xfrm>
              <a:off x="6492451" y="537624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448347" y="537624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388608" y="5376241"/>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0"/>
            <a:stretch>
              <a:fillRect/>
            </a:stretch>
          </p:blipFill>
          <p:spPr>
            <a:xfrm>
              <a:off x="6388862" y="6248109"/>
              <a:ext cx="295530" cy="301752"/>
            </a:xfrm>
            <a:prstGeom prst="rect">
              <a:avLst/>
            </a:prstGeom>
          </p:spPr>
        </p:pic>
        <p:pic>
          <p:nvPicPr>
            <p:cNvPr id="35" name="Picture 34"/>
            <p:cNvPicPr>
              <a:picLocks noChangeAspect="1"/>
            </p:cNvPicPr>
            <p:nvPr/>
          </p:nvPicPr>
          <p:blipFill>
            <a:blip r:embed="rId21"/>
            <a:stretch>
              <a:fillRect/>
            </a:stretch>
          </p:blipFill>
          <p:spPr>
            <a:xfrm>
              <a:off x="7335059" y="6257253"/>
              <a:ext cx="286575" cy="292608"/>
            </a:xfrm>
            <a:prstGeom prst="rect">
              <a:avLst/>
            </a:prstGeom>
          </p:spPr>
        </p:pic>
        <p:pic>
          <p:nvPicPr>
            <p:cNvPr id="36" name="Picture 35"/>
            <p:cNvPicPr>
              <a:picLocks noChangeAspect="1"/>
            </p:cNvPicPr>
            <p:nvPr/>
          </p:nvPicPr>
          <p:blipFill>
            <a:blip r:embed="rId22"/>
            <a:stretch>
              <a:fillRect/>
            </a:stretch>
          </p:blipFill>
          <p:spPr>
            <a:xfrm>
              <a:off x="8276281" y="6252681"/>
              <a:ext cx="292608" cy="292608"/>
            </a:xfrm>
            <a:prstGeom prst="rect">
              <a:avLst/>
            </a:prstGeom>
          </p:spPr>
        </p:pic>
        <p:sp>
          <p:nvSpPr>
            <p:cNvPr id="37" name="Rectangle 36"/>
            <p:cNvSpPr/>
            <p:nvPr/>
          </p:nvSpPr>
          <p:spPr>
            <a:xfrm>
              <a:off x="7162338" y="5475870"/>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116010" y="5475870"/>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015642" y="5527334"/>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23"/>
            <a:stretch>
              <a:fillRect/>
            </a:stretch>
          </p:blipFill>
          <p:spPr>
            <a:xfrm>
              <a:off x="6708908" y="6252681"/>
              <a:ext cx="289560" cy="292608"/>
            </a:xfrm>
            <a:prstGeom prst="rect">
              <a:avLst/>
            </a:prstGeom>
          </p:spPr>
        </p:pic>
        <p:pic>
          <p:nvPicPr>
            <p:cNvPr id="41" name="Picture 40"/>
            <p:cNvPicPr>
              <a:picLocks noChangeAspect="1"/>
            </p:cNvPicPr>
            <p:nvPr/>
          </p:nvPicPr>
          <p:blipFill>
            <a:blip r:embed="rId24"/>
            <a:stretch>
              <a:fillRect/>
            </a:stretch>
          </p:blipFill>
          <p:spPr>
            <a:xfrm>
              <a:off x="7649135" y="6252681"/>
              <a:ext cx="289528" cy="292608"/>
            </a:xfrm>
            <a:prstGeom prst="rect">
              <a:avLst/>
            </a:prstGeom>
          </p:spPr>
        </p:pic>
        <p:pic>
          <p:nvPicPr>
            <p:cNvPr id="42" name="Picture 41"/>
            <p:cNvPicPr>
              <a:picLocks noChangeAspect="1"/>
            </p:cNvPicPr>
            <p:nvPr/>
          </p:nvPicPr>
          <p:blipFill>
            <a:blip r:embed="rId25"/>
            <a:stretch>
              <a:fillRect/>
            </a:stretch>
          </p:blipFill>
          <p:spPr>
            <a:xfrm>
              <a:off x="8598811" y="6248109"/>
              <a:ext cx="295688" cy="292608"/>
            </a:xfrm>
            <a:prstGeom prst="rect">
              <a:avLst/>
            </a:prstGeom>
          </p:spPr>
        </p:pic>
        <p:sp>
          <p:nvSpPr>
            <p:cNvPr id="43" name="Rectangle 42"/>
            <p:cNvSpPr/>
            <p:nvPr/>
          </p:nvSpPr>
          <p:spPr>
            <a:xfrm>
              <a:off x="6956449" y="5781383"/>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904618" y="5781383"/>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8840490" y="5781383"/>
              <a:ext cx="144016" cy="14401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26"/>
            <a:stretch>
              <a:fillRect/>
            </a:stretch>
          </p:blipFill>
          <p:spPr>
            <a:xfrm>
              <a:off x="7016897" y="6257253"/>
              <a:ext cx="292608" cy="292608"/>
            </a:xfrm>
            <a:prstGeom prst="rect">
              <a:avLst/>
            </a:prstGeom>
          </p:spPr>
        </p:pic>
        <p:pic>
          <p:nvPicPr>
            <p:cNvPr id="47" name="Picture 46"/>
            <p:cNvPicPr>
              <a:picLocks noChangeAspect="1"/>
            </p:cNvPicPr>
            <p:nvPr/>
          </p:nvPicPr>
          <p:blipFill>
            <a:blip r:embed="rId27"/>
            <a:stretch>
              <a:fillRect/>
            </a:stretch>
          </p:blipFill>
          <p:spPr>
            <a:xfrm>
              <a:off x="7962880" y="6250529"/>
              <a:ext cx="286575" cy="292608"/>
            </a:xfrm>
            <a:prstGeom prst="rect">
              <a:avLst/>
            </a:prstGeom>
          </p:spPr>
        </p:pic>
        <p:pic>
          <p:nvPicPr>
            <p:cNvPr id="48" name="Picture 47"/>
            <p:cNvPicPr>
              <a:picLocks noChangeAspect="1"/>
            </p:cNvPicPr>
            <p:nvPr/>
          </p:nvPicPr>
          <p:blipFill>
            <a:blip r:embed="rId28"/>
            <a:stretch>
              <a:fillRect/>
            </a:stretch>
          </p:blipFill>
          <p:spPr>
            <a:xfrm>
              <a:off x="8925867" y="6248109"/>
              <a:ext cx="288000" cy="292608"/>
            </a:xfrm>
            <a:prstGeom prst="rect">
              <a:avLst/>
            </a:prstGeom>
          </p:spPr>
        </p:pic>
      </p:grpSp>
      <p:sp>
        <p:nvSpPr>
          <p:cNvPr id="49" name="TextBox 48"/>
          <p:cNvSpPr txBox="1"/>
          <p:nvPr/>
        </p:nvSpPr>
        <p:spPr>
          <a:xfrm>
            <a:off x="411238" y="1209358"/>
            <a:ext cx="5544616" cy="584775"/>
          </a:xfrm>
          <a:prstGeom prst="rect">
            <a:avLst/>
          </a:prstGeom>
          <a:noFill/>
        </p:spPr>
        <p:txBody>
          <a:bodyPr wrap="square">
            <a:spAutoFit/>
          </a:bodyPr>
          <a:lstStyle/>
          <a:p>
            <a:r>
              <a:rPr lang="en-US" sz="1600" b="1" i="1" dirty="0">
                <a:solidFill>
                  <a:srgbClr val="595959"/>
                </a:solidFill>
                <a:cs typeface="Arial" panose="020B0604020202020204" pitchFamily="34" charset="0"/>
              </a:rPr>
              <a:t>HEMIT: H&amp;E to Multiplex-immunohistochemistry Image Translation with Dual-Branch Pix2pix Generator</a:t>
            </a:r>
            <a:endParaRPr lang="en-US" sz="1600" b="1" i="1" dirty="0">
              <a:solidFill>
                <a:srgbClr val="595959"/>
              </a:solidFill>
              <a:cs typeface="Arial" panose="020B0604020202020204" pitchFamily="34" charset="0"/>
            </a:endParaRPr>
          </a:p>
        </p:txBody>
      </p:sp>
      <p:cxnSp>
        <p:nvCxnSpPr>
          <p:cNvPr id="50" name="Straight Connector 49"/>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479376" y="1834173"/>
            <a:ext cx="1656184" cy="369332"/>
          </a:xfrm>
          <a:prstGeom prst="rect">
            <a:avLst/>
          </a:prstGeom>
          <a:noFill/>
        </p:spPr>
        <p:txBody>
          <a:bodyPr wrap="square" rtlCol="0">
            <a:spAutoFit/>
          </a:bodyPr>
          <a:lstStyle/>
          <a:p>
            <a:r>
              <a:rPr lang="en-US" b="1" i="1" dirty="0">
                <a:solidFill>
                  <a:srgbClr val="7030A0"/>
                </a:solidFill>
              </a:rPr>
              <a:t>Results</a:t>
            </a:r>
            <a:endParaRPr lang="en-US" b="1" i="1" dirty="0">
              <a:solidFill>
                <a:srgbClr val="7030A0"/>
              </a:solidFill>
            </a:endParaRPr>
          </a:p>
        </p:txBody>
      </p:sp>
      <p:sp>
        <p:nvSpPr>
          <p:cNvPr id="52" name="Title 1"/>
          <p:cNvSpPr txBox="1"/>
          <p:nvPr/>
        </p:nvSpPr>
        <p:spPr bwMode="auto">
          <a:xfrm>
            <a:off x="2351584" y="188640"/>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Research 1</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53" name="Rectangle 52"/>
          <p:cNvSpPr/>
          <p:nvPr/>
        </p:nvSpPr>
        <p:spPr>
          <a:xfrm>
            <a:off x="514250" y="2252764"/>
            <a:ext cx="5005686" cy="4474200"/>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6093690" y="4735136"/>
            <a:ext cx="5076403" cy="1169551"/>
          </a:xfrm>
          <a:prstGeom prst="rect">
            <a:avLst/>
          </a:prstGeom>
          <a:no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Best performance among 3 key evaluation metrics (SSIM, Pearson, PSNR)</a:t>
            </a:r>
            <a:endParaRPr lang="en-US" altLang="zh-CN" sz="1400" dirty="0">
              <a:ea typeface="黑体" panose="02010609060101010101" pitchFamily="49" charset="-122"/>
              <a:sym typeface="+mn-ea"/>
            </a:endParaRPr>
          </a:p>
          <a:p>
            <a:pPr marL="285750" indent="-285750">
              <a:buFont typeface="Wingdings" panose="05000000000000000000" charset="0"/>
              <a:buChar char="Ø"/>
            </a:pPr>
            <a:endParaRPr lang="en-US" altLang="zh-CN" sz="1400" dirty="0">
              <a:ea typeface="黑体" panose="02010609060101010101" pitchFamily="49" charset="-122"/>
              <a:sym typeface="+mn-ea"/>
            </a:endParaRPr>
          </a:p>
          <a:p>
            <a:pPr marL="285750" indent="-285750">
              <a:buFont typeface="Wingdings" panose="05000000000000000000" charset="0"/>
              <a:buChar char="Ø"/>
            </a:pPr>
            <a:r>
              <a:rPr lang="en-US" altLang="zh-CN" sz="1400" dirty="0">
                <a:ea typeface="黑体" panose="02010609060101010101" pitchFamily="49" charset="-122"/>
                <a:sym typeface="+mn-ea"/>
              </a:rPr>
              <a:t>Best performance in downstream evaluation tasks (total cell counts, positive CD3 cell proportion, etc.) </a:t>
            </a:r>
            <a:endParaRPr lang="en-US" altLang="zh-CN" sz="1400" dirty="0">
              <a:ea typeface="黑体" panose="02010609060101010101" pitchFamily="49" charset="-122"/>
              <a:sym typeface="+mn-ea"/>
            </a:endParaRPr>
          </a:p>
        </p:txBody>
      </p:sp>
      <p:pic>
        <p:nvPicPr>
          <p:cNvPr id="58" name="Picture 57" descr="A screenshot of a computer&#10;&#10;Description automatically generated"/>
          <p:cNvPicPr>
            <a:picLocks noChangeAspect="1"/>
          </p:cNvPicPr>
          <p:nvPr/>
        </p:nvPicPr>
        <p:blipFill rotWithShape="1">
          <a:blip r:embed="rId29" cstate="print">
            <a:extLst>
              <a:ext uri="{28A0092B-C50C-407E-A947-70E740481C1C}">
                <a14:useLocalDpi xmlns:a14="http://schemas.microsoft.com/office/drawing/2010/main" val="0"/>
              </a:ext>
            </a:extLst>
          </a:blip>
          <a:srcRect l="31292" r="20470"/>
          <a:stretch>
            <a:fillRect/>
          </a:stretch>
        </p:blipFill>
        <p:spPr>
          <a:xfrm>
            <a:off x="5847192" y="2208519"/>
            <a:ext cx="5881119" cy="2035817"/>
          </a:xfrm>
          <a:prstGeom prst="rect">
            <a:avLst/>
          </a:prstGeom>
        </p:spPr>
      </p:pic>
      <p:sp>
        <p:nvSpPr>
          <p:cNvPr id="59" name="TextBox 58"/>
          <p:cNvSpPr txBox="1"/>
          <p:nvPr/>
        </p:nvSpPr>
        <p:spPr>
          <a:xfrm>
            <a:off x="5769814" y="3836759"/>
            <a:ext cx="1566476" cy="369332"/>
          </a:xfrm>
          <a:prstGeom prst="rect">
            <a:avLst/>
          </a:prstGeom>
          <a:noFill/>
        </p:spPr>
        <p:txBody>
          <a:bodyPr wrap="square">
            <a:spAutoFit/>
          </a:bodyPr>
          <a:lstStyle/>
          <a:p>
            <a:pPr algn="ctr"/>
            <a:r>
              <a:rPr lang="en-US" altLang="zh-CN" b="1" dirty="0">
                <a:solidFill>
                  <a:schemeClr val="bg2"/>
                </a:solidFill>
                <a:sym typeface="+mn-ea"/>
              </a:rPr>
              <a:t>Real mIHC</a:t>
            </a:r>
            <a:endParaRPr lang="en-US" altLang="zh-CN" b="1" dirty="0">
              <a:solidFill>
                <a:schemeClr val="bg2"/>
              </a:solidFill>
              <a:sym typeface="+mn-ea"/>
            </a:endParaRPr>
          </a:p>
        </p:txBody>
      </p:sp>
      <p:sp>
        <p:nvSpPr>
          <p:cNvPr id="60" name="TextBox 59"/>
          <p:cNvSpPr txBox="1"/>
          <p:nvPr/>
        </p:nvSpPr>
        <p:spPr>
          <a:xfrm>
            <a:off x="7456780" y="3862649"/>
            <a:ext cx="1892005" cy="369332"/>
          </a:xfrm>
          <a:prstGeom prst="rect">
            <a:avLst/>
          </a:prstGeom>
          <a:noFill/>
        </p:spPr>
        <p:txBody>
          <a:bodyPr wrap="square">
            <a:spAutoFit/>
          </a:bodyPr>
          <a:lstStyle/>
          <a:p>
            <a:pPr algn="ctr"/>
            <a:r>
              <a:rPr lang="en-US" altLang="zh-CN" b="1" dirty="0">
                <a:solidFill>
                  <a:schemeClr val="bg2"/>
                </a:solidFill>
                <a:sym typeface="+mn-ea"/>
              </a:rPr>
              <a:t>Virtual mIHC</a:t>
            </a:r>
            <a:endParaRPr lang="en-US" altLang="zh-CN" b="1" dirty="0">
              <a:solidFill>
                <a:schemeClr val="bg2"/>
              </a:solidFill>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rrow: Right 32"/>
          <p:cNvSpPr/>
          <p:nvPr/>
        </p:nvSpPr>
        <p:spPr>
          <a:xfrm>
            <a:off x="4527229" y="5627365"/>
            <a:ext cx="216024" cy="8640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p:nvPr/>
        </p:nvSpPr>
        <p:spPr bwMode="auto">
          <a:xfrm>
            <a:off x="2351584" y="188640"/>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Research 2</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12" name="TextBox 11"/>
          <p:cNvSpPr txBox="1"/>
          <p:nvPr/>
        </p:nvSpPr>
        <p:spPr>
          <a:xfrm>
            <a:off x="398951" y="1290003"/>
            <a:ext cx="5544616" cy="338554"/>
          </a:xfrm>
          <a:prstGeom prst="rect">
            <a:avLst/>
          </a:prstGeom>
          <a:noFill/>
        </p:spPr>
        <p:txBody>
          <a:bodyPr wrap="square">
            <a:spAutoFit/>
          </a:bodyPr>
          <a:lstStyle/>
          <a:p>
            <a:r>
              <a:rPr lang="en-US" sz="1600" b="1" i="1" dirty="0">
                <a:solidFill>
                  <a:srgbClr val="595959"/>
                </a:solidFill>
                <a:cs typeface="Arial" panose="020B0604020202020204" pitchFamily="34" charset="0"/>
              </a:rPr>
              <a:t>Semi-supervised methods for TILs segmentation</a:t>
            </a:r>
            <a:endParaRPr lang="en-US" sz="1600" b="1" i="1" dirty="0">
              <a:solidFill>
                <a:srgbClr val="595959"/>
              </a:solidFill>
              <a:cs typeface="Arial" panose="020B0604020202020204" pitchFamily="34" charset="0"/>
            </a:endParaRPr>
          </a:p>
        </p:txBody>
      </p:sp>
      <p:cxnSp>
        <p:nvCxnSpPr>
          <p:cNvPr id="13" name="Straight Connector 12"/>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411238" y="1808371"/>
            <a:ext cx="1656184" cy="369332"/>
          </a:xfrm>
          <a:prstGeom prst="rect">
            <a:avLst/>
          </a:prstGeom>
          <a:noFill/>
        </p:spPr>
        <p:txBody>
          <a:bodyPr wrap="square" rtlCol="0">
            <a:spAutoFit/>
          </a:bodyPr>
          <a:lstStyle/>
          <a:p>
            <a:r>
              <a:rPr lang="en-US" b="1" i="1" dirty="0">
                <a:solidFill>
                  <a:srgbClr val="7030A0"/>
                </a:solidFill>
              </a:rPr>
              <a:t>Background</a:t>
            </a:r>
            <a:endParaRPr lang="en-US" b="1" i="1" dirty="0">
              <a:solidFill>
                <a:srgbClr val="7030A0"/>
              </a:solidFill>
            </a:endParaRPr>
          </a:p>
        </p:txBody>
      </p:sp>
      <p:sp>
        <p:nvSpPr>
          <p:cNvPr id="15" name="TextBox 14"/>
          <p:cNvSpPr txBox="1"/>
          <p:nvPr/>
        </p:nvSpPr>
        <p:spPr>
          <a:xfrm>
            <a:off x="479376" y="5013176"/>
            <a:ext cx="1656184" cy="369332"/>
          </a:xfrm>
          <a:prstGeom prst="rect">
            <a:avLst/>
          </a:prstGeom>
          <a:noFill/>
        </p:spPr>
        <p:txBody>
          <a:bodyPr wrap="square" rtlCol="0">
            <a:spAutoFit/>
          </a:bodyPr>
          <a:lstStyle/>
          <a:p>
            <a:r>
              <a:rPr lang="en-US" b="1" i="1" dirty="0">
                <a:solidFill>
                  <a:srgbClr val="7030A0"/>
                </a:solidFill>
              </a:rPr>
              <a:t>Aim</a:t>
            </a:r>
            <a:endParaRPr lang="en-US" b="1" i="1" dirty="0">
              <a:solidFill>
                <a:srgbClr val="7030A0"/>
              </a:solidFill>
            </a:endParaRPr>
          </a:p>
        </p:txBody>
      </p:sp>
      <p:sp>
        <p:nvSpPr>
          <p:cNvPr id="16" name="TextBox 15"/>
          <p:cNvSpPr txBox="1"/>
          <p:nvPr/>
        </p:nvSpPr>
        <p:spPr>
          <a:xfrm>
            <a:off x="6248434" y="962308"/>
            <a:ext cx="1656184" cy="369332"/>
          </a:xfrm>
          <a:prstGeom prst="rect">
            <a:avLst/>
          </a:prstGeom>
          <a:noFill/>
        </p:spPr>
        <p:txBody>
          <a:bodyPr wrap="square" rtlCol="0">
            <a:spAutoFit/>
          </a:bodyPr>
          <a:lstStyle/>
          <a:p>
            <a:r>
              <a:rPr lang="en-US" b="1" i="1" dirty="0">
                <a:solidFill>
                  <a:srgbClr val="7030A0"/>
                </a:solidFill>
              </a:rPr>
              <a:t>Methods</a:t>
            </a:r>
            <a:endParaRPr lang="en-US" b="1" i="1" dirty="0">
              <a:solidFill>
                <a:srgbClr val="7030A0"/>
              </a:solidFill>
            </a:endParaRPr>
          </a:p>
        </p:txBody>
      </p:sp>
      <p:pic>
        <p:nvPicPr>
          <p:cNvPr id="19" name="Picture 18"/>
          <p:cNvPicPr>
            <a:picLocks noChangeAspect="1"/>
          </p:cNvPicPr>
          <p:nvPr/>
        </p:nvPicPr>
        <p:blipFill>
          <a:blip r:embed="rId1">
            <a:extLst>
              <a:ext uri="{BEBA8EAE-BF5A-486C-A8C5-ECC9F3942E4B}">
                <a14:imgProps xmlns:a14="http://schemas.microsoft.com/office/drawing/2010/main">
                  <a14:imgLayer r:embed="rId2">
                    <a14:imgEffect>
                      <a14:brightnessContrast bright="-4000"/>
                    </a14:imgEffect>
                    <a14:imgEffect>
                      <a14:colorTemperature colorTemp="5811"/>
                    </a14:imgEffect>
                    <a14:imgEffect>
                      <a14:saturation sat="157000"/>
                    </a14:imgEffect>
                  </a14:imgLayer>
                </a14:imgProps>
              </a:ext>
            </a:extLst>
          </a:blip>
          <a:stretch>
            <a:fillRect/>
          </a:stretch>
        </p:blipFill>
        <p:spPr>
          <a:xfrm>
            <a:off x="516225" y="2195846"/>
            <a:ext cx="1907366" cy="1070773"/>
          </a:xfrm>
          <a:prstGeom prst="rect">
            <a:avLst/>
          </a:prstGeom>
        </p:spPr>
      </p:pic>
      <p:pic>
        <p:nvPicPr>
          <p:cNvPr id="21" name="Picture 20"/>
          <p:cNvPicPr>
            <a:picLocks noChangeAspect="1"/>
          </p:cNvPicPr>
          <p:nvPr/>
        </p:nvPicPr>
        <p:blipFill>
          <a:blip r:embed="rId3"/>
          <a:stretch>
            <a:fillRect/>
          </a:stretch>
        </p:blipFill>
        <p:spPr>
          <a:xfrm>
            <a:off x="516224" y="3579723"/>
            <a:ext cx="1907367" cy="1095266"/>
          </a:xfrm>
          <a:prstGeom prst="rect">
            <a:avLst/>
          </a:prstGeom>
        </p:spPr>
      </p:pic>
      <p:sp>
        <p:nvSpPr>
          <p:cNvPr id="22" name="TextBox 21"/>
          <p:cNvSpPr txBox="1"/>
          <p:nvPr/>
        </p:nvSpPr>
        <p:spPr>
          <a:xfrm>
            <a:off x="457310" y="3213267"/>
            <a:ext cx="2016224" cy="369332"/>
          </a:xfrm>
          <a:prstGeom prst="rect">
            <a:avLst/>
          </a:prstGeom>
          <a:noFill/>
        </p:spPr>
        <p:txBody>
          <a:bodyPr wrap="square" rtlCol="0">
            <a:spAutoFit/>
          </a:bodyPr>
          <a:lstStyle/>
          <a:p>
            <a:pPr algn="ctr"/>
            <a:r>
              <a:rPr lang="en-US" dirty="0"/>
              <a:t>H&amp;E Image</a:t>
            </a:r>
            <a:endParaRPr lang="en-US" dirty="0"/>
          </a:p>
        </p:txBody>
      </p:sp>
      <p:sp>
        <p:nvSpPr>
          <p:cNvPr id="23" name="TextBox 22"/>
          <p:cNvSpPr txBox="1"/>
          <p:nvPr/>
        </p:nvSpPr>
        <p:spPr>
          <a:xfrm>
            <a:off x="411017" y="4632979"/>
            <a:ext cx="2126227" cy="369332"/>
          </a:xfrm>
          <a:prstGeom prst="rect">
            <a:avLst/>
          </a:prstGeom>
          <a:noFill/>
        </p:spPr>
        <p:txBody>
          <a:bodyPr wrap="square" rtlCol="0">
            <a:spAutoFit/>
          </a:bodyPr>
          <a:lstStyle/>
          <a:p>
            <a:pPr algn="ctr"/>
            <a:r>
              <a:rPr lang="en-US" dirty="0"/>
              <a:t>Segmentation map</a:t>
            </a:r>
            <a:endParaRPr lang="en-US" dirty="0"/>
          </a:p>
        </p:txBody>
      </p:sp>
      <p:sp>
        <p:nvSpPr>
          <p:cNvPr id="24" name="Rectangle 23"/>
          <p:cNvSpPr/>
          <p:nvPr/>
        </p:nvSpPr>
        <p:spPr>
          <a:xfrm>
            <a:off x="407368" y="1844825"/>
            <a:ext cx="5544616" cy="3168352"/>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377433" y="2463154"/>
            <a:ext cx="3620709" cy="1815882"/>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TILs play a key role in predicting the immune response against </a:t>
            </a:r>
            <a:r>
              <a:rPr lang="en-GB" sz="1400" dirty="0" err="1"/>
              <a:t>tumors</a:t>
            </a:r>
            <a:r>
              <a:rPr lang="en-GB" sz="1400" dirty="0"/>
              <a:t>.</a:t>
            </a:r>
            <a:endParaRPr lang="en-GB" sz="1400" dirty="0"/>
          </a:p>
          <a:p>
            <a:endParaRPr lang="en-GB" sz="1400" dirty="0"/>
          </a:p>
          <a:p>
            <a:pPr marL="285750" indent="-285750">
              <a:buFont typeface="Wingdings" panose="05000000000000000000" pitchFamily="2" charset="2"/>
              <a:buChar char="Ø"/>
            </a:pPr>
            <a:r>
              <a:rPr lang="en-GB" sz="1400" dirty="0"/>
              <a:t>Accurate segmentation methods require a huge amount of annotated data.</a:t>
            </a:r>
            <a:endParaRPr lang="en-GB" sz="1400" dirty="0"/>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Manual labelling/annotation is time-consuming and </a:t>
            </a:r>
            <a:r>
              <a:rPr lang="en-GB" sz="1400" dirty="0" err="1"/>
              <a:t>labor-intensive</a:t>
            </a:r>
            <a:r>
              <a:rPr lang="en-GB" sz="1400" dirty="0"/>
              <a:t>.</a:t>
            </a:r>
            <a:endParaRPr lang="en-GB" sz="1400" dirty="0"/>
          </a:p>
        </p:txBody>
      </p:sp>
      <p:sp>
        <p:nvSpPr>
          <p:cNvPr id="29" name="Rectangle 28"/>
          <p:cNvSpPr/>
          <p:nvPr/>
        </p:nvSpPr>
        <p:spPr>
          <a:xfrm>
            <a:off x="2562923" y="5793439"/>
            <a:ext cx="1908121" cy="546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Semi-supervised framework</a:t>
            </a:r>
            <a:endParaRPr lang="en-US" dirty="0"/>
          </a:p>
        </p:txBody>
      </p:sp>
      <p:sp>
        <p:nvSpPr>
          <p:cNvPr id="30" name="Rectangle 29"/>
          <p:cNvSpPr/>
          <p:nvPr/>
        </p:nvSpPr>
        <p:spPr>
          <a:xfrm>
            <a:off x="510604" y="5393134"/>
            <a:ext cx="1809146" cy="54632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Annotated data</a:t>
            </a:r>
            <a:endParaRPr lang="en-US" dirty="0"/>
          </a:p>
        </p:txBody>
      </p:sp>
      <p:sp>
        <p:nvSpPr>
          <p:cNvPr id="31" name="Rectangle 30"/>
          <p:cNvSpPr/>
          <p:nvPr/>
        </p:nvSpPr>
        <p:spPr>
          <a:xfrm>
            <a:off x="510602" y="6028255"/>
            <a:ext cx="1809147" cy="54632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Unlabeled data</a:t>
            </a:r>
            <a:endParaRPr lang="en-US" dirty="0"/>
          </a:p>
        </p:txBody>
      </p:sp>
      <p:sp>
        <p:nvSpPr>
          <p:cNvPr id="32" name="Right Brace 31"/>
          <p:cNvSpPr/>
          <p:nvPr/>
        </p:nvSpPr>
        <p:spPr>
          <a:xfrm>
            <a:off x="2377336" y="5560203"/>
            <a:ext cx="144807" cy="93610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35" name="Picture 34"/>
          <p:cNvPicPr>
            <a:picLocks noChangeAspect="1"/>
          </p:cNvPicPr>
          <p:nvPr/>
        </p:nvPicPr>
        <p:blipFill>
          <a:blip r:embed="rId4"/>
          <a:stretch>
            <a:fillRect/>
          </a:stretch>
        </p:blipFill>
        <p:spPr>
          <a:xfrm>
            <a:off x="4756286" y="5369304"/>
            <a:ext cx="1036179" cy="936105"/>
          </a:xfrm>
          <a:prstGeom prst="rect">
            <a:avLst/>
          </a:prstGeom>
        </p:spPr>
      </p:pic>
      <p:sp>
        <p:nvSpPr>
          <p:cNvPr id="36" name="TextBox 35"/>
          <p:cNvSpPr txBox="1"/>
          <p:nvPr/>
        </p:nvSpPr>
        <p:spPr>
          <a:xfrm>
            <a:off x="4446283" y="6258281"/>
            <a:ext cx="1656184" cy="523220"/>
          </a:xfrm>
          <a:prstGeom prst="rect">
            <a:avLst/>
          </a:prstGeom>
          <a:noFill/>
        </p:spPr>
        <p:txBody>
          <a:bodyPr wrap="square" rtlCol="0">
            <a:spAutoFit/>
          </a:bodyPr>
          <a:lstStyle/>
          <a:p>
            <a:pPr algn="ctr"/>
            <a:r>
              <a:rPr lang="en-US" sz="1400" dirty="0"/>
              <a:t>Accurate segmentation</a:t>
            </a:r>
            <a:endParaRPr lang="en-US" sz="1400" dirty="0"/>
          </a:p>
        </p:txBody>
      </p:sp>
      <p:pic>
        <p:nvPicPr>
          <p:cNvPr id="38" name="Picture 37" descr="A diagram of a diagram of a generator&#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4032" y="1441957"/>
            <a:ext cx="5112568" cy="2101693"/>
          </a:xfrm>
          <a:prstGeom prst="rect">
            <a:avLst/>
          </a:prstGeom>
          <a:ln w="19050">
            <a:solidFill>
              <a:srgbClr val="7800A2"/>
            </a:solidFill>
            <a:prstDash val="dash"/>
          </a:ln>
        </p:spPr>
      </p:pic>
      <p:pic>
        <p:nvPicPr>
          <p:cNvPr id="48" name="Picture 47" descr="A collage of images of a human body&#10;&#10;Description automatically generated"/>
          <p:cNvPicPr>
            <a:picLocks noChangeAspect="1"/>
          </p:cNvPicPr>
          <p:nvPr/>
        </p:nvPicPr>
        <p:blipFill rotWithShape="1">
          <a:blip r:embed="rId6" cstate="print">
            <a:extLst>
              <a:ext uri="{28A0092B-C50C-407E-A947-70E740481C1C}">
                <a14:useLocalDpi xmlns:a14="http://schemas.microsoft.com/office/drawing/2010/main" val="0"/>
              </a:ext>
            </a:extLst>
          </a:blip>
          <a:srcRect t="144"/>
          <a:stretch>
            <a:fillRect/>
          </a:stretch>
        </p:blipFill>
        <p:spPr>
          <a:xfrm>
            <a:off x="9156752" y="3863655"/>
            <a:ext cx="2624231" cy="2380076"/>
          </a:xfrm>
          <a:prstGeom prst="rect">
            <a:avLst/>
          </a:prstGeom>
        </p:spPr>
      </p:pic>
      <p:sp>
        <p:nvSpPr>
          <p:cNvPr id="17" name="TextBox 16"/>
          <p:cNvSpPr txBox="1"/>
          <p:nvPr/>
        </p:nvSpPr>
        <p:spPr>
          <a:xfrm>
            <a:off x="6283384" y="3653968"/>
            <a:ext cx="1656184" cy="369332"/>
          </a:xfrm>
          <a:prstGeom prst="rect">
            <a:avLst/>
          </a:prstGeom>
          <a:noFill/>
        </p:spPr>
        <p:txBody>
          <a:bodyPr wrap="square" rtlCol="0">
            <a:spAutoFit/>
          </a:bodyPr>
          <a:lstStyle/>
          <a:p>
            <a:r>
              <a:rPr lang="en-US" b="1" i="1" dirty="0">
                <a:solidFill>
                  <a:srgbClr val="7030A0"/>
                </a:solidFill>
              </a:rPr>
              <a:t>Results</a:t>
            </a:r>
            <a:endParaRPr lang="en-US" b="1" i="1" dirty="0">
              <a:solidFill>
                <a:srgbClr val="7030A0"/>
              </a:solidFill>
            </a:endParaRPr>
          </a:p>
        </p:txBody>
      </p:sp>
      <p:sp>
        <p:nvSpPr>
          <p:cNvPr id="51" name="TextBox 50"/>
          <p:cNvSpPr txBox="1"/>
          <p:nvPr/>
        </p:nvSpPr>
        <p:spPr>
          <a:xfrm>
            <a:off x="9957662" y="6243731"/>
            <a:ext cx="1321560" cy="276999"/>
          </a:xfrm>
          <a:prstGeom prst="rect">
            <a:avLst/>
          </a:prstGeom>
          <a:noFill/>
        </p:spPr>
        <p:txBody>
          <a:bodyPr wrap="square" rtlCol="0">
            <a:spAutoFit/>
          </a:bodyPr>
          <a:lstStyle/>
          <a:p>
            <a:pPr algn="ctr"/>
            <a:r>
              <a:rPr lang="en-US" sz="1200" dirty="0"/>
              <a:t>TCGA validation</a:t>
            </a:r>
            <a:endParaRPr lang="en-US" sz="1200" dirty="0"/>
          </a:p>
        </p:txBody>
      </p:sp>
      <p:sp>
        <p:nvSpPr>
          <p:cNvPr id="53" name="Slide Number Placeholder 52"/>
          <p:cNvSpPr>
            <a:spLocks noGrp="1"/>
          </p:cNvSpPr>
          <p:nvPr>
            <p:ph type="sldNum" sz="quarter" idx="12"/>
          </p:nvPr>
        </p:nvSpPr>
        <p:spPr/>
        <p:txBody>
          <a:bodyPr/>
          <a:lstStyle/>
          <a:p>
            <a:fld id="{47C51FE3-7623-4EAD-B2F3-330393A65E73}" type="slidenum">
              <a:rPr lang="en-US" smtClean="0"/>
            </a:fld>
            <a:endParaRPr lang="en-US"/>
          </a:p>
        </p:txBody>
      </p:sp>
      <p:sp>
        <p:nvSpPr>
          <p:cNvPr id="2" name="Rectangle 1"/>
          <p:cNvSpPr/>
          <p:nvPr/>
        </p:nvSpPr>
        <p:spPr>
          <a:xfrm>
            <a:off x="407368" y="5326281"/>
            <a:ext cx="5544616" cy="1470929"/>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lage of images of cells&#10;&#10;Description automatically generated"/>
          <p:cNvPicPr>
            <a:picLocks noChangeAspect="1"/>
          </p:cNvPicPr>
          <p:nvPr/>
        </p:nvPicPr>
        <p:blipFill rotWithShape="1">
          <a:blip r:embed="rId7" cstate="print">
            <a:extLst>
              <a:ext uri="{28A0092B-C50C-407E-A947-70E740481C1C}">
                <a14:useLocalDpi xmlns:a14="http://schemas.microsoft.com/office/drawing/2010/main" val="0"/>
              </a:ext>
            </a:extLst>
          </a:blip>
          <a:srcRect l="5624" t="66944" r="48800" b="2751"/>
          <a:stretch>
            <a:fillRect/>
          </a:stretch>
        </p:blipFill>
        <p:spPr>
          <a:xfrm>
            <a:off x="6305693" y="4082303"/>
            <a:ext cx="2736304" cy="2078326"/>
          </a:xfrm>
          <a:prstGeom prst="rect">
            <a:avLst/>
          </a:prstGeom>
        </p:spPr>
      </p:pic>
      <p:pic>
        <p:nvPicPr>
          <p:cNvPr id="6" name="Picture 5" descr="A collage of images of cells&#10;&#10;Description automatically generated"/>
          <p:cNvPicPr>
            <a:picLocks noChangeAspect="1"/>
          </p:cNvPicPr>
          <p:nvPr/>
        </p:nvPicPr>
        <p:blipFill rotWithShape="1">
          <a:blip r:embed="rId8" cstate="print">
            <a:extLst>
              <a:ext uri="{28A0092B-C50C-407E-A947-70E740481C1C}">
                <a14:useLocalDpi xmlns:a14="http://schemas.microsoft.com/office/drawing/2010/main" val="0"/>
              </a:ext>
            </a:extLst>
          </a:blip>
          <a:srcRect l="74699" t="96678" r="1521" b="1222"/>
          <a:stretch>
            <a:fillRect/>
          </a:stretch>
        </p:blipFill>
        <p:spPr>
          <a:xfrm>
            <a:off x="7312737" y="6086905"/>
            <a:ext cx="1427741" cy="144016"/>
          </a:xfrm>
          <a:prstGeom prst="rect">
            <a:avLst/>
          </a:prstGeom>
        </p:spPr>
      </p:pic>
      <p:sp>
        <p:nvSpPr>
          <p:cNvPr id="7" name="TextBox 6"/>
          <p:cNvSpPr txBox="1"/>
          <p:nvPr/>
        </p:nvSpPr>
        <p:spPr>
          <a:xfrm>
            <a:off x="7178449" y="6241994"/>
            <a:ext cx="1639959" cy="276999"/>
          </a:xfrm>
          <a:prstGeom prst="rect">
            <a:avLst/>
          </a:prstGeom>
          <a:noFill/>
        </p:spPr>
        <p:txBody>
          <a:bodyPr wrap="square" rtlCol="0">
            <a:spAutoFit/>
          </a:bodyPr>
          <a:lstStyle/>
          <a:p>
            <a:pPr algn="ctr"/>
            <a:r>
              <a:rPr lang="en-US" sz="1200" dirty="0"/>
              <a:t>Test set validation</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p:nvPr/>
        </p:nvSpPr>
        <p:spPr bwMode="auto">
          <a:xfrm>
            <a:off x="2351584" y="188640"/>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Research 3</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12" name="TextBox 11"/>
          <p:cNvSpPr txBox="1"/>
          <p:nvPr/>
        </p:nvSpPr>
        <p:spPr>
          <a:xfrm>
            <a:off x="335360" y="1347028"/>
            <a:ext cx="5544616" cy="338554"/>
          </a:xfrm>
          <a:prstGeom prst="rect">
            <a:avLst/>
          </a:prstGeom>
          <a:noFill/>
        </p:spPr>
        <p:txBody>
          <a:bodyPr wrap="square">
            <a:spAutoFit/>
          </a:bodyPr>
          <a:lstStyle/>
          <a:p>
            <a:r>
              <a:rPr lang="en-GB" sz="1600" b="1" i="1" dirty="0">
                <a:solidFill>
                  <a:srgbClr val="595959"/>
                </a:solidFill>
                <a:cs typeface="Arial" panose="020B0604020202020204" pitchFamily="34" charset="0"/>
              </a:rPr>
              <a:t>Spatial analysis of melanoma to predict risk of relapse.</a:t>
            </a:r>
            <a:endParaRPr lang="en-US" sz="1600" b="1" i="1" dirty="0">
              <a:solidFill>
                <a:srgbClr val="595959"/>
              </a:solidFill>
              <a:cs typeface="Arial" panose="020B0604020202020204" pitchFamily="34" charset="0"/>
            </a:endParaRPr>
          </a:p>
        </p:txBody>
      </p:sp>
      <p:cxnSp>
        <p:nvCxnSpPr>
          <p:cNvPr id="13" name="Straight Connector 12"/>
          <p:cNvCxnSpPr/>
          <p:nvPr/>
        </p:nvCxnSpPr>
        <p:spPr>
          <a:xfrm>
            <a:off x="479376" y="1772384"/>
            <a:ext cx="5616624"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411238" y="1808371"/>
            <a:ext cx="1656184" cy="369332"/>
          </a:xfrm>
          <a:prstGeom prst="rect">
            <a:avLst/>
          </a:prstGeom>
          <a:noFill/>
        </p:spPr>
        <p:txBody>
          <a:bodyPr wrap="square" rtlCol="0">
            <a:spAutoFit/>
          </a:bodyPr>
          <a:lstStyle/>
          <a:p>
            <a:r>
              <a:rPr lang="en-US" b="1" i="1" dirty="0">
                <a:solidFill>
                  <a:srgbClr val="7030A0"/>
                </a:solidFill>
              </a:rPr>
              <a:t>Background</a:t>
            </a:r>
            <a:endParaRPr lang="en-US" b="1" i="1" dirty="0">
              <a:solidFill>
                <a:srgbClr val="7030A0"/>
              </a:solidFill>
            </a:endParaRPr>
          </a:p>
        </p:txBody>
      </p:sp>
      <p:sp>
        <p:nvSpPr>
          <p:cNvPr id="15" name="TextBox 14"/>
          <p:cNvSpPr txBox="1"/>
          <p:nvPr/>
        </p:nvSpPr>
        <p:spPr>
          <a:xfrm>
            <a:off x="407368" y="3738006"/>
            <a:ext cx="1656184" cy="369332"/>
          </a:xfrm>
          <a:prstGeom prst="rect">
            <a:avLst/>
          </a:prstGeom>
          <a:noFill/>
        </p:spPr>
        <p:txBody>
          <a:bodyPr wrap="square" rtlCol="0">
            <a:spAutoFit/>
          </a:bodyPr>
          <a:lstStyle/>
          <a:p>
            <a:r>
              <a:rPr lang="en-US" b="1" i="1" dirty="0">
                <a:solidFill>
                  <a:srgbClr val="7030A0"/>
                </a:solidFill>
              </a:rPr>
              <a:t>Aim</a:t>
            </a:r>
            <a:endParaRPr lang="en-US" b="1" i="1" dirty="0">
              <a:solidFill>
                <a:srgbClr val="7030A0"/>
              </a:solidFill>
            </a:endParaRPr>
          </a:p>
        </p:txBody>
      </p:sp>
      <p:sp>
        <p:nvSpPr>
          <p:cNvPr id="16" name="TextBox 15"/>
          <p:cNvSpPr txBox="1"/>
          <p:nvPr/>
        </p:nvSpPr>
        <p:spPr>
          <a:xfrm>
            <a:off x="6343591" y="611991"/>
            <a:ext cx="1656184" cy="369332"/>
          </a:xfrm>
          <a:prstGeom prst="rect">
            <a:avLst/>
          </a:prstGeom>
          <a:noFill/>
        </p:spPr>
        <p:txBody>
          <a:bodyPr wrap="square" rtlCol="0">
            <a:spAutoFit/>
          </a:bodyPr>
          <a:lstStyle/>
          <a:p>
            <a:r>
              <a:rPr lang="en-US" b="1" i="1" dirty="0">
                <a:solidFill>
                  <a:srgbClr val="7030A0"/>
                </a:solidFill>
              </a:rPr>
              <a:t>Methods</a:t>
            </a:r>
            <a:endParaRPr lang="en-US" b="1" i="1" dirty="0">
              <a:solidFill>
                <a:srgbClr val="7030A0"/>
              </a:solidFill>
            </a:endParaRPr>
          </a:p>
        </p:txBody>
      </p:sp>
      <p:sp>
        <p:nvSpPr>
          <p:cNvPr id="17" name="TextBox 16"/>
          <p:cNvSpPr txBox="1"/>
          <p:nvPr/>
        </p:nvSpPr>
        <p:spPr>
          <a:xfrm>
            <a:off x="6283383" y="3967996"/>
            <a:ext cx="1656184" cy="369332"/>
          </a:xfrm>
          <a:prstGeom prst="rect">
            <a:avLst/>
          </a:prstGeom>
          <a:noFill/>
        </p:spPr>
        <p:txBody>
          <a:bodyPr wrap="square" rtlCol="0">
            <a:spAutoFit/>
          </a:bodyPr>
          <a:lstStyle/>
          <a:p>
            <a:r>
              <a:rPr lang="en-US" b="1" i="1" dirty="0">
                <a:solidFill>
                  <a:srgbClr val="7030A0"/>
                </a:solidFill>
              </a:rPr>
              <a:t>Results</a:t>
            </a:r>
            <a:endParaRPr lang="en-US" b="1" i="1" dirty="0">
              <a:solidFill>
                <a:srgbClr val="7030A0"/>
              </a:solidFill>
            </a:endParaRPr>
          </a:p>
        </p:txBody>
      </p:sp>
      <p:sp>
        <p:nvSpPr>
          <p:cNvPr id="24" name="Rectangle 23"/>
          <p:cNvSpPr/>
          <p:nvPr/>
        </p:nvSpPr>
        <p:spPr>
          <a:xfrm>
            <a:off x="407368" y="1844825"/>
            <a:ext cx="5841066" cy="1893180"/>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40340" y="2138407"/>
            <a:ext cx="5843043" cy="1477328"/>
          </a:xfrm>
          <a:prstGeom prst="rect">
            <a:avLst/>
          </a:prstGeom>
          <a:noFill/>
        </p:spPr>
        <p:txBody>
          <a:bodyPr wrap="square" rtlCol="0">
            <a:spAutoFit/>
          </a:bodyPr>
          <a:lstStyle/>
          <a:p>
            <a:pPr marL="285750" indent="-285750">
              <a:buFont typeface="Wingdings" panose="05000000000000000000" pitchFamily="2" charset="2"/>
              <a:buChar char="Ø"/>
            </a:pPr>
            <a:r>
              <a:rPr lang="en-GB" dirty="0"/>
              <a:t>Cell morphology reflects certain molecular signatures</a:t>
            </a:r>
            <a:endParaRPr lang="en-GB" dirty="0"/>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Naevoid melanomas subtype shows better prognosis with features simulating maturation, including changes in cell size and distribution.</a:t>
            </a:r>
            <a:endParaRPr lang="en-US" dirty="0"/>
          </a:p>
        </p:txBody>
      </p:sp>
      <p:sp>
        <p:nvSpPr>
          <p:cNvPr id="3" name="TextBox 2"/>
          <p:cNvSpPr txBox="1"/>
          <p:nvPr/>
        </p:nvSpPr>
        <p:spPr>
          <a:xfrm>
            <a:off x="454426" y="4149080"/>
            <a:ext cx="5794008"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t>Develop a </a:t>
            </a:r>
            <a:r>
              <a:rPr lang="en-GB" dirty="0">
                <a:highlight>
                  <a:srgbClr val="FFFF00"/>
                </a:highlight>
              </a:rPr>
              <a:t>computational pipeline </a:t>
            </a:r>
            <a:r>
              <a:rPr lang="en-GB" dirty="0"/>
              <a:t>to analyse melanoma across the </a:t>
            </a:r>
            <a:r>
              <a:rPr lang="en-GB" dirty="0">
                <a:highlight>
                  <a:srgbClr val="FFFF00"/>
                </a:highlight>
              </a:rPr>
              <a:t>depth of the tumour</a:t>
            </a:r>
            <a:r>
              <a:rPr lang="en-GB" dirty="0"/>
              <a:t>. </a:t>
            </a:r>
            <a:endParaRPr lang="en-GB" dirty="0"/>
          </a:p>
          <a:p>
            <a:pPr marL="285750" indent="-285750">
              <a:buFont typeface="Wingdings" panose="05000000000000000000" pitchFamily="2" charset="2"/>
              <a:buChar char="Ø"/>
            </a:pPr>
            <a:r>
              <a:rPr lang="en-GB" dirty="0"/>
              <a:t>Establish whether there are potential prognostic </a:t>
            </a:r>
            <a:r>
              <a:rPr lang="en-GB" dirty="0">
                <a:highlight>
                  <a:srgbClr val="FFFF00"/>
                </a:highlight>
              </a:rPr>
              <a:t>biomarkers</a:t>
            </a:r>
            <a:r>
              <a:rPr lang="en-GB" dirty="0"/>
              <a:t>:</a:t>
            </a:r>
            <a:endParaRPr lang="en-GB" dirty="0"/>
          </a:p>
          <a:p>
            <a:pPr marL="742950" lvl="1" indent="-285750">
              <a:buFont typeface="Arial" panose="020B0604020202020204" pitchFamily="34" charset="0"/>
              <a:buChar char="•"/>
            </a:pPr>
            <a:r>
              <a:rPr lang="en-GB" dirty="0"/>
              <a:t>Proliferation</a:t>
            </a:r>
            <a:endParaRPr lang="en-GB" dirty="0"/>
          </a:p>
          <a:p>
            <a:pPr marL="742950" lvl="1" indent="-285750">
              <a:buFont typeface="Arial" panose="020B0604020202020204" pitchFamily="34" charset="0"/>
              <a:buChar char="•"/>
            </a:pPr>
            <a:r>
              <a:rPr lang="en-GB" dirty="0"/>
              <a:t>Nuclear Morphology</a:t>
            </a:r>
            <a:endParaRPr lang="en-GB" dirty="0"/>
          </a:p>
          <a:p>
            <a:pPr marL="285750" indent="-285750">
              <a:buFont typeface="Wingdings" panose="05000000000000000000" pitchFamily="2" charset="2"/>
              <a:buChar char="Ø"/>
            </a:pPr>
            <a:r>
              <a:rPr lang="en-GB" dirty="0"/>
              <a:t>Targeted hypotheses to enable a small cohort study</a:t>
            </a:r>
            <a:endParaRPr lang="en-US" dirty="0"/>
          </a:p>
        </p:txBody>
      </p:sp>
      <p:pic>
        <p:nvPicPr>
          <p:cNvPr id="28" name="Picture 27"/>
          <p:cNvPicPr>
            <a:picLocks noChangeAspect="1"/>
          </p:cNvPicPr>
          <p:nvPr/>
        </p:nvPicPr>
        <p:blipFill>
          <a:blip r:embed="rId1">
            <a:extLst>
              <a:ext uri="{BEBA8EAE-BF5A-486C-A8C5-ECC9F3942E4B}">
                <a14:imgProps xmlns:a14="http://schemas.microsoft.com/office/drawing/2010/main">
                  <a14:imgLayer r:embed="rId2">
                    <a14:imgEffect>
                      <a14:brightnessContrast bright="25000"/>
                    </a14:imgEffect>
                    <a14:imgEffect>
                      <a14:saturation sat="213000"/>
                    </a14:imgEffect>
                  </a14:imgLayer>
                </a14:imgProps>
              </a:ext>
            </a:extLst>
          </a:blip>
          <a:stretch>
            <a:fillRect/>
          </a:stretch>
        </p:blipFill>
        <p:spPr>
          <a:xfrm>
            <a:off x="6398684" y="990190"/>
            <a:ext cx="2567834" cy="1773687"/>
          </a:xfrm>
          <a:prstGeom prst="rect">
            <a:avLst/>
          </a:prstGeom>
        </p:spPr>
      </p:pic>
      <p:pic>
        <p:nvPicPr>
          <p:cNvPr id="34" name="Picture 33" descr="A colorfully colored image of a worm&#10;&#10;Description automatically generated with medium confidence"/>
          <p:cNvPicPr>
            <a:picLocks noChangeAspect="1"/>
          </p:cNvPicPr>
          <p:nvPr/>
        </p:nvPicPr>
        <p:blipFill rotWithShape="1">
          <a:blip r:embed="rId3" cstate="print">
            <a:extLst>
              <a:ext uri="{28A0092B-C50C-407E-A947-70E740481C1C}">
                <a14:useLocalDpi xmlns:a14="http://schemas.microsoft.com/office/drawing/2010/main" val="0"/>
              </a:ext>
            </a:extLst>
          </a:blip>
          <a:srcRect l="8095" t="24800" r="8519" b="22742"/>
          <a:stretch>
            <a:fillRect/>
          </a:stretch>
        </p:blipFill>
        <p:spPr>
          <a:xfrm>
            <a:off x="9296140" y="981324"/>
            <a:ext cx="2601094" cy="1782554"/>
          </a:xfrm>
          <a:prstGeom prst="rect">
            <a:avLst/>
          </a:prstGeom>
          <a:ln w="12700">
            <a:solidFill>
              <a:schemeClr val="tx1"/>
            </a:solidFill>
          </a:ln>
        </p:spPr>
      </p:pic>
      <p:sp>
        <p:nvSpPr>
          <p:cNvPr id="37" name="Arrow: Right 36"/>
          <p:cNvSpPr/>
          <p:nvPr/>
        </p:nvSpPr>
        <p:spPr>
          <a:xfrm>
            <a:off x="9003085" y="1405682"/>
            <a:ext cx="226132" cy="1008111"/>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Rectangle 40"/>
          <p:cNvSpPr/>
          <p:nvPr/>
        </p:nvSpPr>
        <p:spPr>
          <a:xfrm>
            <a:off x="6420193" y="2972910"/>
            <a:ext cx="2117107" cy="42143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Spatial information</a:t>
            </a:r>
            <a:endParaRPr lang="en-US" dirty="0">
              <a:solidFill>
                <a:schemeClr val="tx1"/>
              </a:solidFill>
            </a:endParaRPr>
          </a:p>
        </p:txBody>
      </p:sp>
      <p:sp>
        <p:nvSpPr>
          <p:cNvPr id="44" name="Arrow: Right 43"/>
          <p:cNvSpPr/>
          <p:nvPr/>
        </p:nvSpPr>
        <p:spPr>
          <a:xfrm>
            <a:off x="8650513" y="2946744"/>
            <a:ext cx="270282" cy="105228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Rectangle 45"/>
          <p:cNvSpPr/>
          <p:nvPr/>
        </p:nvSpPr>
        <p:spPr>
          <a:xfrm>
            <a:off x="6420193" y="3528771"/>
            <a:ext cx="2117107" cy="36933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Clinical records</a:t>
            </a:r>
            <a:endParaRPr lang="en-US" dirty="0">
              <a:solidFill>
                <a:schemeClr val="tx1"/>
              </a:solidFill>
            </a:endParaRPr>
          </a:p>
        </p:txBody>
      </p:sp>
      <p:sp>
        <p:nvSpPr>
          <p:cNvPr id="48" name="Rectangle 47"/>
          <p:cNvSpPr/>
          <p:nvPr/>
        </p:nvSpPr>
        <p:spPr>
          <a:xfrm>
            <a:off x="9034008" y="3218283"/>
            <a:ext cx="2567834" cy="42143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Survival analysis</a:t>
            </a:r>
            <a:endParaRPr lang="en-US" sz="2400" dirty="0">
              <a:solidFill>
                <a:schemeClr val="tx1"/>
              </a:solidFill>
            </a:endParaRPr>
          </a:p>
        </p:txBody>
      </p:sp>
      <p:sp>
        <p:nvSpPr>
          <p:cNvPr id="51" name="TextBox 50"/>
          <p:cNvSpPr txBox="1"/>
          <p:nvPr/>
        </p:nvSpPr>
        <p:spPr>
          <a:xfrm>
            <a:off x="9269202" y="937856"/>
            <a:ext cx="1836047" cy="369332"/>
          </a:xfrm>
          <a:prstGeom prst="rect">
            <a:avLst/>
          </a:prstGeom>
          <a:noFill/>
        </p:spPr>
        <p:txBody>
          <a:bodyPr wrap="square">
            <a:spAutoFit/>
          </a:bodyPr>
          <a:lstStyle/>
          <a:p>
            <a:pPr algn="ctr"/>
            <a:r>
              <a:rPr lang="en-US" dirty="0">
                <a:solidFill>
                  <a:schemeClr val="tx1"/>
                </a:solidFill>
              </a:rPr>
              <a:t>Spatial analysis</a:t>
            </a:r>
            <a:endParaRPr lang="en-US" dirty="0">
              <a:solidFill>
                <a:schemeClr val="tx1"/>
              </a:solidFill>
            </a:endParaRPr>
          </a:p>
        </p:txBody>
      </p:sp>
      <p:sp>
        <p:nvSpPr>
          <p:cNvPr id="52" name="TextBox 51"/>
          <p:cNvSpPr txBox="1"/>
          <p:nvPr/>
        </p:nvSpPr>
        <p:spPr>
          <a:xfrm>
            <a:off x="6117149" y="923623"/>
            <a:ext cx="1836047" cy="369332"/>
          </a:xfrm>
          <a:prstGeom prst="rect">
            <a:avLst/>
          </a:prstGeom>
          <a:noFill/>
        </p:spPr>
        <p:txBody>
          <a:bodyPr wrap="square">
            <a:spAutoFit/>
          </a:bodyPr>
          <a:lstStyle/>
          <a:p>
            <a:pPr algn="ctr"/>
            <a:r>
              <a:rPr lang="en-US" dirty="0">
                <a:solidFill>
                  <a:schemeClr val="bg1"/>
                </a:solidFill>
              </a:rPr>
              <a:t>mIHC slide</a:t>
            </a:r>
            <a:endParaRPr lang="en-US" dirty="0">
              <a:solidFill>
                <a:schemeClr val="bg1"/>
              </a:solidFill>
            </a:endParaRPr>
          </a:p>
        </p:txBody>
      </p:sp>
      <p:pic>
        <p:nvPicPr>
          <p:cNvPr id="54" name="Picture 53" descr="A graph with blue dots and black text&#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197" y="4388013"/>
            <a:ext cx="2690417" cy="2146446"/>
          </a:xfrm>
          <a:prstGeom prst="rect">
            <a:avLst/>
          </a:prstGeom>
          <a:ln w="12700">
            <a:solidFill>
              <a:srgbClr val="7800A2"/>
            </a:solidFill>
            <a:prstDash val="dash"/>
          </a:ln>
        </p:spPr>
      </p:pic>
      <p:sp>
        <p:nvSpPr>
          <p:cNvPr id="55" name="TextBox 54"/>
          <p:cNvSpPr txBox="1"/>
          <p:nvPr/>
        </p:nvSpPr>
        <p:spPr>
          <a:xfrm>
            <a:off x="9116151" y="4528988"/>
            <a:ext cx="2984228" cy="923330"/>
          </a:xfrm>
          <a:prstGeom prst="rect">
            <a:avLst/>
          </a:prstGeom>
          <a:noFill/>
        </p:spPr>
        <p:txBody>
          <a:bodyPr wrap="square" rtlCol="0">
            <a:spAutoFit/>
          </a:bodyPr>
          <a:lstStyle/>
          <a:p>
            <a:pPr marL="285750" indent="-285750">
              <a:buFont typeface="Wingdings" panose="05000000000000000000" pitchFamily="2" charset="2"/>
              <a:buChar char="Ø"/>
            </a:pPr>
            <a:r>
              <a:rPr lang="en-GB" dirty="0" err="1"/>
              <a:t>CoxPH</a:t>
            </a:r>
            <a:r>
              <a:rPr lang="en-GB" dirty="0"/>
              <a:t> model evaluating the potential of spatial-related biomarkers</a:t>
            </a:r>
            <a:endParaRPr lang="en-US" dirty="0"/>
          </a:p>
        </p:txBody>
      </p:sp>
      <p:sp>
        <p:nvSpPr>
          <p:cNvPr id="56" name="Slide Number Placeholder 55"/>
          <p:cNvSpPr>
            <a:spLocks noGrp="1"/>
          </p:cNvSpPr>
          <p:nvPr>
            <p:ph type="sldNum" sz="quarter" idx="12"/>
          </p:nvPr>
        </p:nvSpPr>
        <p:spPr/>
        <p:txBody>
          <a:bodyPr/>
          <a:lstStyle/>
          <a:p>
            <a:fld id="{47C51FE3-7623-4EAD-B2F3-330393A65E73}" type="slidenum">
              <a:rPr lang="en-US" smtClean="0"/>
            </a:fld>
            <a:endParaRPr lang="en-US"/>
          </a:p>
        </p:txBody>
      </p:sp>
      <p:sp>
        <p:nvSpPr>
          <p:cNvPr id="57" name="Rectangle 56"/>
          <p:cNvSpPr/>
          <p:nvPr/>
        </p:nvSpPr>
        <p:spPr>
          <a:xfrm>
            <a:off x="10344472" y="1242126"/>
            <a:ext cx="638241" cy="17902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Superficial band</a:t>
            </a:r>
            <a:endParaRPr lang="en-US" sz="600" dirty="0">
              <a:solidFill>
                <a:schemeClr val="tx1"/>
              </a:solidFill>
            </a:endParaRPr>
          </a:p>
        </p:txBody>
      </p:sp>
      <p:sp>
        <p:nvSpPr>
          <p:cNvPr id="58" name="Rectangle 57"/>
          <p:cNvSpPr/>
          <p:nvPr/>
        </p:nvSpPr>
        <p:spPr>
          <a:xfrm>
            <a:off x="10211238" y="1633052"/>
            <a:ext cx="638241" cy="17902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Middle band</a:t>
            </a:r>
            <a:endParaRPr lang="en-US" sz="600" dirty="0">
              <a:solidFill>
                <a:schemeClr val="tx1"/>
              </a:solidFill>
            </a:endParaRPr>
          </a:p>
        </p:txBody>
      </p:sp>
      <p:sp>
        <p:nvSpPr>
          <p:cNvPr id="59" name="Rectangle 58"/>
          <p:cNvSpPr/>
          <p:nvPr/>
        </p:nvSpPr>
        <p:spPr>
          <a:xfrm>
            <a:off x="9768408" y="2152531"/>
            <a:ext cx="527126" cy="17531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Invasive band</a:t>
            </a:r>
            <a:endParaRPr lang="en-US" sz="600" dirty="0">
              <a:solidFill>
                <a:schemeClr val="tx1"/>
              </a:solidFill>
            </a:endParaRPr>
          </a:p>
        </p:txBody>
      </p:sp>
      <p:sp>
        <p:nvSpPr>
          <p:cNvPr id="4" name="Rectangle 3"/>
          <p:cNvSpPr/>
          <p:nvPr/>
        </p:nvSpPr>
        <p:spPr>
          <a:xfrm>
            <a:off x="400255" y="4183705"/>
            <a:ext cx="5841066" cy="2146446"/>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hresholding.png" descr="thresholding.png"/>
          <p:cNvPicPr>
            <a:picLocks noChangeAspect="1"/>
          </p:cNvPicPr>
          <p:nvPr/>
        </p:nvPicPr>
        <p:blipFill>
          <a:blip r:embed="rId1"/>
          <a:stretch>
            <a:fillRect/>
          </a:stretch>
        </p:blipFill>
        <p:spPr>
          <a:xfrm>
            <a:off x="587105" y="1867946"/>
            <a:ext cx="3556919" cy="2352271"/>
          </a:xfrm>
          <a:prstGeom prst="rect">
            <a:avLst/>
          </a:prstGeom>
          <a:ln w="12700" cap="flat">
            <a:noFill/>
            <a:miter lim="400000"/>
            <a:headEnd/>
            <a:tailEnd/>
          </a:ln>
          <a:effectLst/>
        </p:spPr>
      </p:pic>
      <p:sp>
        <p:nvSpPr>
          <p:cNvPr id="11" name="Title 1"/>
          <p:cNvSpPr txBox="1"/>
          <p:nvPr/>
        </p:nvSpPr>
        <p:spPr bwMode="auto">
          <a:xfrm>
            <a:off x="2351584" y="188640"/>
            <a:ext cx="6480720"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Other research experiences</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52" name="TextBox 51"/>
          <p:cNvSpPr txBox="1"/>
          <p:nvPr/>
        </p:nvSpPr>
        <p:spPr>
          <a:xfrm>
            <a:off x="6117149" y="923623"/>
            <a:ext cx="1836047" cy="369332"/>
          </a:xfrm>
          <a:prstGeom prst="rect">
            <a:avLst/>
          </a:prstGeom>
          <a:noFill/>
        </p:spPr>
        <p:txBody>
          <a:bodyPr wrap="square">
            <a:spAutoFit/>
          </a:bodyPr>
          <a:lstStyle/>
          <a:p>
            <a:pPr algn="ctr"/>
            <a:r>
              <a:rPr lang="en-US" dirty="0">
                <a:solidFill>
                  <a:schemeClr val="bg1"/>
                </a:solidFill>
              </a:rPr>
              <a:t>mIHC slide</a:t>
            </a:r>
            <a:endParaRPr lang="en-US" dirty="0">
              <a:solidFill>
                <a:schemeClr val="bg1"/>
              </a:solidFill>
            </a:endParaRPr>
          </a:p>
        </p:txBody>
      </p:sp>
      <p:sp>
        <p:nvSpPr>
          <p:cNvPr id="4" name="Rectangle 3"/>
          <p:cNvSpPr/>
          <p:nvPr/>
        </p:nvSpPr>
        <p:spPr>
          <a:xfrm>
            <a:off x="551384" y="1412776"/>
            <a:ext cx="3888432" cy="48965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82847" y="1412776"/>
            <a:ext cx="3456384" cy="48965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58771" y="1412776"/>
            <a:ext cx="3456384" cy="48965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4277" y="1400816"/>
            <a:ext cx="3682412" cy="646331"/>
          </a:xfrm>
          <a:prstGeom prst="rect">
            <a:avLst/>
          </a:prstGeom>
          <a:noFill/>
        </p:spPr>
        <p:txBody>
          <a:bodyPr wrap="square" rtlCol="0">
            <a:spAutoFit/>
          </a:bodyPr>
          <a:lstStyle/>
          <a:p>
            <a:r>
              <a:rPr lang="en-US" b="1" i="1" dirty="0"/>
              <a:t>Adaptive thresholding method for mIHC image analysis</a:t>
            </a:r>
            <a:endParaRPr lang="en-US" b="1" i="1" dirty="0"/>
          </a:p>
        </p:txBody>
      </p:sp>
      <p:sp>
        <p:nvSpPr>
          <p:cNvPr id="19" name="TextBox 18"/>
          <p:cNvSpPr txBox="1"/>
          <p:nvPr/>
        </p:nvSpPr>
        <p:spPr>
          <a:xfrm>
            <a:off x="655133" y="4077072"/>
            <a:ext cx="3784436" cy="2145203"/>
          </a:xfrm>
          <a:prstGeom prst="rect">
            <a:avLst/>
          </a:prstGeom>
          <a:noFill/>
        </p:spPr>
        <p:txBody>
          <a:bodyPr wrap="square">
            <a:spAutoFit/>
          </a:bodyPr>
          <a:lstStyle/>
          <a:p>
            <a:pPr algn="l">
              <a:lnSpc>
                <a:spcPct val="110000"/>
              </a:lnSpc>
              <a:spcBef>
                <a:spcPts val="1800"/>
              </a:spcBef>
              <a:defRPr sz="3600">
                <a:solidFill>
                  <a:srgbClr val="000000"/>
                </a:solidFill>
              </a:defRPr>
            </a:pPr>
            <a:r>
              <a:rPr lang="en-GB" sz="1600" dirty="0"/>
              <a:t>Developed statistical model-based method to adaptively threshold each marker into +</a:t>
            </a:r>
            <a:r>
              <a:rPr lang="en-GB" sz="1600" dirty="0" err="1"/>
              <a:t>ve</a:t>
            </a:r>
            <a:r>
              <a:rPr lang="en-GB" sz="1600" dirty="0"/>
              <a:t>/-</a:t>
            </a:r>
            <a:r>
              <a:rPr lang="en-GB" sz="1600" dirty="0" err="1"/>
              <a:t>ve</a:t>
            </a:r>
            <a:r>
              <a:rPr lang="en-GB" sz="1600" dirty="0"/>
              <a:t>. </a:t>
            </a:r>
            <a:endParaRPr lang="en-GB" sz="1600" dirty="0"/>
          </a:p>
          <a:p>
            <a:pPr algn="l">
              <a:lnSpc>
                <a:spcPct val="110000"/>
              </a:lnSpc>
              <a:spcBef>
                <a:spcPts val="1800"/>
              </a:spcBef>
              <a:defRPr sz="3600">
                <a:solidFill>
                  <a:srgbClr val="000000"/>
                </a:solidFill>
              </a:defRPr>
            </a:pPr>
            <a:r>
              <a:rPr lang="en-GB" sz="1600" dirty="0"/>
              <a:t>Benefits:</a:t>
            </a:r>
            <a:endParaRPr lang="en-GB" sz="1600" dirty="0"/>
          </a:p>
          <a:p>
            <a:pPr marL="457200" indent="-457200" algn="l">
              <a:buSzPct val="123000"/>
              <a:buChar char="•"/>
              <a:defRPr sz="3600">
                <a:solidFill>
                  <a:srgbClr val="000000"/>
                </a:solidFill>
              </a:defRPr>
            </a:pPr>
            <a:r>
              <a:rPr lang="en-GB" sz="1600" dirty="0"/>
              <a:t>Improved repeatability.</a:t>
            </a:r>
            <a:endParaRPr lang="en-GB" sz="1600" dirty="0"/>
          </a:p>
          <a:p>
            <a:pPr marL="457200" indent="-457200" algn="l">
              <a:buSzPct val="123000"/>
              <a:buChar char="•"/>
              <a:defRPr sz="3600">
                <a:solidFill>
                  <a:srgbClr val="000000"/>
                </a:solidFill>
              </a:defRPr>
            </a:pPr>
            <a:r>
              <a:rPr lang="en-GB" sz="1600" dirty="0"/>
              <a:t>Less subjectivity in assessment. </a:t>
            </a:r>
            <a:endParaRPr lang="en-GB" sz="1600" dirty="0"/>
          </a:p>
          <a:p>
            <a:pPr marL="457200" indent="-457200" algn="l">
              <a:buSzPct val="123000"/>
              <a:buChar char="•"/>
              <a:defRPr sz="3600">
                <a:solidFill>
                  <a:srgbClr val="000000"/>
                </a:solidFill>
              </a:defRPr>
            </a:pPr>
            <a:r>
              <a:rPr lang="en-GB" sz="1600" dirty="0"/>
              <a:t>Robust towards staining variability.  </a:t>
            </a:r>
            <a:endParaRPr lang="en-GB" sz="1600" dirty="0"/>
          </a:p>
        </p:txBody>
      </p:sp>
      <p:sp>
        <p:nvSpPr>
          <p:cNvPr id="20" name="TextBox 19"/>
          <p:cNvSpPr txBox="1"/>
          <p:nvPr/>
        </p:nvSpPr>
        <p:spPr>
          <a:xfrm>
            <a:off x="4655840" y="1400816"/>
            <a:ext cx="3456384" cy="923330"/>
          </a:xfrm>
          <a:prstGeom prst="rect">
            <a:avLst/>
          </a:prstGeom>
          <a:noFill/>
        </p:spPr>
        <p:txBody>
          <a:bodyPr wrap="square" rtlCol="0">
            <a:spAutoFit/>
          </a:bodyPr>
          <a:lstStyle/>
          <a:p>
            <a:r>
              <a:rPr lang="en-US" b="1" i="1" dirty="0"/>
              <a:t>Adaptive parameter search method for fluorescent molecular tomography</a:t>
            </a:r>
            <a:endParaRPr lang="en-US" b="1" i="1" dirty="0"/>
          </a:p>
        </p:txBody>
      </p:sp>
      <p:pic>
        <p:nvPicPr>
          <p:cNvPr id="22" name="Picture 21"/>
          <p:cNvPicPr>
            <a:picLocks noChangeAspect="1"/>
          </p:cNvPicPr>
          <p:nvPr/>
        </p:nvPicPr>
        <p:blipFill>
          <a:blip r:embed="rId2"/>
          <a:stretch>
            <a:fillRect/>
          </a:stretch>
        </p:blipFill>
        <p:spPr>
          <a:xfrm>
            <a:off x="4828720" y="2316903"/>
            <a:ext cx="3100218" cy="2524124"/>
          </a:xfrm>
          <a:prstGeom prst="rect">
            <a:avLst/>
          </a:prstGeom>
        </p:spPr>
      </p:pic>
      <p:sp>
        <p:nvSpPr>
          <p:cNvPr id="23" name="TextBox 22"/>
          <p:cNvSpPr txBox="1"/>
          <p:nvPr/>
        </p:nvSpPr>
        <p:spPr>
          <a:xfrm>
            <a:off x="4754855" y="5064736"/>
            <a:ext cx="3312368" cy="784895"/>
          </a:xfrm>
          <a:prstGeom prst="rect">
            <a:avLst/>
          </a:prstGeom>
          <a:noFill/>
        </p:spPr>
        <p:txBody>
          <a:bodyPr wrap="square">
            <a:spAutoFit/>
          </a:bodyPr>
          <a:lstStyle/>
          <a:p>
            <a:pPr algn="l">
              <a:lnSpc>
                <a:spcPct val="110000"/>
              </a:lnSpc>
              <a:spcBef>
                <a:spcPts val="1800"/>
              </a:spcBef>
              <a:defRPr sz="3600">
                <a:solidFill>
                  <a:srgbClr val="000000"/>
                </a:solidFill>
              </a:defRPr>
            </a:pPr>
            <a:r>
              <a:rPr lang="en-GB" sz="1400" dirty="0"/>
              <a:t>Achieving better </a:t>
            </a:r>
            <a:r>
              <a:rPr lang="en-GB" sz="1400" dirty="0">
                <a:solidFill>
                  <a:srgbClr val="000000"/>
                </a:solidFill>
              </a:rPr>
              <a:t>location accuracy, and spatial resolution compared with SOTA methods.</a:t>
            </a:r>
            <a:endParaRPr lang="en-GB" sz="1400" dirty="0">
              <a:solidFill>
                <a:srgbClr val="000000"/>
              </a:solidFill>
            </a:endParaRPr>
          </a:p>
        </p:txBody>
      </p:sp>
      <p:sp>
        <p:nvSpPr>
          <p:cNvPr id="25" name="TextBox 24"/>
          <p:cNvSpPr txBox="1"/>
          <p:nvPr/>
        </p:nvSpPr>
        <p:spPr>
          <a:xfrm>
            <a:off x="8402428" y="1393573"/>
            <a:ext cx="3456384" cy="1200329"/>
          </a:xfrm>
          <a:prstGeom prst="rect">
            <a:avLst/>
          </a:prstGeom>
          <a:noFill/>
        </p:spPr>
        <p:txBody>
          <a:bodyPr wrap="square" rtlCol="0">
            <a:spAutoFit/>
          </a:bodyPr>
          <a:lstStyle/>
          <a:p>
            <a:r>
              <a:rPr lang="en-GB" b="1" i="1" dirty="0"/>
              <a:t>A fast and automated FMT/XCT reconstruction strategy based on standardized imaging space</a:t>
            </a:r>
            <a:endParaRPr lang="en-US" b="1" i="1" dirty="0"/>
          </a:p>
        </p:txBody>
      </p:sp>
      <p:pic>
        <p:nvPicPr>
          <p:cNvPr id="27" name="Picture 26"/>
          <p:cNvPicPr>
            <a:picLocks noChangeAspect="1"/>
          </p:cNvPicPr>
          <p:nvPr/>
        </p:nvPicPr>
        <p:blipFill>
          <a:blip r:embed="rId3"/>
          <a:stretch>
            <a:fillRect/>
          </a:stretch>
        </p:blipFill>
        <p:spPr>
          <a:xfrm>
            <a:off x="8434363" y="2673698"/>
            <a:ext cx="3305199" cy="1924064"/>
          </a:xfrm>
          <a:prstGeom prst="rect">
            <a:avLst/>
          </a:prstGeom>
        </p:spPr>
      </p:pic>
      <p:sp>
        <p:nvSpPr>
          <p:cNvPr id="30" name="TextBox 29"/>
          <p:cNvSpPr txBox="1"/>
          <p:nvPr/>
        </p:nvSpPr>
        <p:spPr>
          <a:xfrm>
            <a:off x="8422803" y="4841027"/>
            <a:ext cx="3217813" cy="1169551"/>
          </a:xfrm>
          <a:prstGeom prst="rect">
            <a:avLst/>
          </a:prstGeom>
          <a:noFill/>
        </p:spPr>
        <p:txBody>
          <a:bodyPr wrap="square">
            <a:spAutoFit/>
          </a:bodyPr>
          <a:lstStyle/>
          <a:p>
            <a:r>
              <a:rPr lang="en-GB" sz="1400" dirty="0"/>
              <a:t>Proposed a standardized imaging space reconstruction (SISR) method for FMT/XCT reconstruction, achieving the automation and standardization of FMT prior information acquisition.</a:t>
            </a:r>
            <a:endParaRPr lang="en-US" sz="1400" dirty="0"/>
          </a:p>
        </p:txBody>
      </p:sp>
      <p:sp>
        <p:nvSpPr>
          <p:cNvPr id="31" name="Slide Number Placeholder 30"/>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bwMode="auto">
          <a:xfrm>
            <a:off x="2351584" y="188640"/>
            <a:ext cx="5544616"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Research Experiences</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8" name="Slide Number Placeholder 7"/>
          <p:cNvSpPr>
            <a:spLocks noGrp="1"/>
          </p:cNvSpPr>
          <p:nvPr>
            <p:ph type="sldNum" sz="quarter" idx="12"/>
          </p:nvPr>
        </p:nvSpPr>
        <p:spPr/>
        <p:txBody>
          <a:bodyPr/>
          <a:lstStyle/>
          <a:p>
            <a:fld id="{47C51FE3-7623-4EAD-B2F3-330393A65E73}" type="slidenum">
              <a:rPr lang="en-US" smtClean="0"/>
            </a:fld>
            <a:endParaRPr lang="en-US"/>
          </a:p>
        </p:txBody>
      </p:sp>
      <p:sp>
        <p:nvSpPr>
          <p:cNvPr id="9" name="TextBox 8"/>
          <p:cNvSpPr txBox="1"/>
          <p:nvPr/>
        </p:nvSpPr>
        <p:spPr>
          <a:xfrm>
            <a:off x="411238" y="1209358"/>
            <a:ext cx="5544616" cy="338554"/>
          </a:xfrm>
          <a:prstGeom prst="rect">
            <a:avLst/>
          </a:prstGeom>
          <a:noFill/>
        </p:spPr>
        <p:txBody>
          <a:bodyPr wrap="square">
            <a:spAutoFit/>
          </a:bodyPr>
          <a:lstStyle/>
          <a:p>
            <a:r>
              <a:rPr lang="en-US" sz="1600" b="1" i="1" dirty="0">
                <a:solidFill>
                  <a:srgbClr val="595959"/>
                </a:solidFill>
                <a:cs typeface="Arial" panose="020B0604020202020204" pitchFamily="34" charset="0"/>
              </a:rPr>
              <a:t>Publications &amp; Licenses</a:t>
            </a:r>
            <a:endParaRPr lang="en-US" sz="1600" b="1" i="1" dirty="0">
              <a:solidFill>
                <a:srgbClr val="595959"/>
              </a:solidFill>
              <a:cs typeface="Arial" panose="020B0604020202020204" pitchFamily="34" charset="0"/>
            </a:endParaRPr>
          </a:p>
        </p:txBody>
      </p:sp>
      <p:cxnSp>
        <p:nvCxnSpPr>
          <p:cNvPr id="10" name="Straight Connector 9"/>
          <p:cNvCxnSpPr/>
          <p:nvPr/>
        </p:nvCxnSpPr>
        <p:spPr>
          <a:xfrm>
            <a:off x="479376" y="1556792"/>
            <a:ext cx="5616624"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79376" y="1628800"/>
            <a:ext cx="10585176" cy="2862322"/>
          </a:xfrm>
          <a:prstGeom prst="rect">
            <a:avLst/>
          </a:prstGeom>
          <a:noFill/>
        </p:spPr>
        <p:txBody>
          <a:bodyPr wrap="square" rtlCol="0">
            <a:spAutoFit/>
          </a:bodyPr>
          <a:lstStyle/>
          <a:p>
            <a:pPr marL="285750" indent="-285750">
              <a:buFont typeface="Wingdings" panose="05000000000000000000" pitchFamily="2" charset="2"/>
              <a:buChar char="q"/>
            </a:pPr>
            <a:r>
              <a:rPr lang="en-US" b="1" dirty="0"/>
              <a:t>Peer reviewed Journals:</a:t>
            </a:r>
            <a:endParaRPr lang="en-US" b="1" dirty="0"/>
          </a:p>
          <a:p>
            <a:pPr marL="742950" lvl="1" indent="-285750">
              <a:buFont typeface="Wingdings" panose="05000000000000000000" pitchFamily="2" charset="2"/>
              <a:buChar char="Ø"/>
            </a:pPr>
            <a:r>
              <a:rPr lang="en-US" dirty="0"/>
              <a:t>IEEE Transactions on Medical Imaging</a:t>
            </a:r>
            <a:endParaRPr lang="en-US" dirty="0"/>
          </a:p>
          <a:p>
            <a:pPr marL="742950" lvl="1" indent="-285750">
              <a:buFont typeface="Wingdings" panose="05000000000000000000" pitchFamily="2" charset="2"/>
              <a:buChar char="Ø"/>
            </a:pPr>
            <a:r>
              <a:rPr lang="en-US" dirty="0"/>
              <a:t>Cancers</a:t>
            </a:r>
            <a:endParaRPr lang="en-US" dirty="0"/>
          </a:p>
          <a:p>
            <a:pPr marL="742950" lvl="1" indent="-285750">
              <a:buFont typeface="Wingdings" panose="05000000000000000000" pitchFamily="2" charset="2"/>
              <a:buChar char="Ø"/>
            </a:pPr>
            <a:r>
              <a:rPr lang="en-GB" dirty="0"/>
              <a:t>Medical Imaging: Digital Pathology</a:t>
            </a:r>
            <a:endParaRPr lang="en-GB" dirty="0"/>
          </a:p>
          <a:p>
            <a:pPr marL="285750" indent="-285750">
              <a:buFont typeface="Wingdings" panose="05000000000000000000" pitchFamily="2" charset="2"/>
              <a:buChar char="q"/>
            </a:pPr>
            <a:r>
              <a:rPr lang="en-GB" b="1" dirty="0"/>
              <a:t>Conferences:</a:t>
            </a:r>
            <a:endParaRPr lang="en-GB" b="1" dirty="0"/>
          </a:p>
          <a:p>
            <a:pPr marL="742950" lvl="1" indent="-285750">
              <a:buFont typeface="Wingdings" panose="05000000000000000000" pitchFamily="2" charset="2"/>
              <a:buChar char="Ø"/>
            </a:pPr>
            <a:r>
              <a:rPr lang="en-GB" dirty="0"/>
              <a:t>SPIE Medical Imaging </a:t>
            </a:r>
            <a:endParaRPr lang="en-GB" dirty="0"/>
          </a:p>
          <a:p>
            <a:pPr marL="742950" lvl="1" indent="-285750">
              <a:buFont typeface="Wingdings" panose="05000000000000000000" pitchFamily="2" charset="2"/>
              <a:buChar char="Ø"/>
            </a:pPr>
            <a:r>
              <a:rPr lang="en-GB" dirty="0"/>
              <a:t>MICCAI Conference (In preparation)</a:t>
            </a:r>
            <a:endParaRPr lang="en-GB" dirty="0"/>
          </a:p>
          <a:p>
            <a:pPr marL="285750" indent="-285750">
              <a:buFont typeface="Wingdings" panose="05000000000000000000" pitchFamily="2" charset="2"/>
              <a:buChar char="q"/>
            </a:pPr>
            <a:r>
              <a:rPr lang="en-US" b="1" dirty="0"/>
              <a:t>Patents:</a:t>
            </a:r>
            <a:endParaRPr lang="en-US" b="1" dirty="0"/>
          </a:p>
          <a:p>
            <a:pPr marL="742950" lvl="1" indent="-285750">
              <a:buFont typeface="Wingdings" panose="05000000000000000000" pitchFamily="2" charset="2"/>
              <a:buChar char="Ø"/>
            </a:pPr>
            <a:r>
              <a:rPr lang="en-GB" dirty="0"/>
              <a:t>Method, system, and device for predicting cellular protein marker expression based on digital 	pathology images, Patent number: ZL 2020 1 1606836.8 (Chinese Patent)</a:t>
            </a:r>
            <a:endParaRPr lang="en-US" dirty="0"/>
          </a:p>
        </p:txBody>
      </p:sp>
      <p:sp>
        <p:nvSpPr>
          <p:cNvPr id="12" name="TextBox 11"/>
          <p:cNvSpPr txBox="1"/>
          <p:nvPr/>
        </p:nvSpPr>
        <p:spPr>
          <a:xfrm>
            <a:off x="468264" y="4480570"/>
            <a:ext cx="7666034" cy="338554"/>
          </a:xfrm>
          <a:prstGeom prst="rect">
            <a:avLst/>
          </a:prstGeom>
          <a:noFill/>
        </p:spPr>
        <p:txBody>
          <a:bodyPr wrap="square">
            <a:spAutoFit/>
          </a:bodyPr>
          <a:lstStyle/>
          <a:p>
            <a:r>
              <a:rPr lang="en-US" sz="1600" b="1" i="1" dirty="0">
                <a:solidFill>
                  <a:srgbClr val="595959"/>
                </a:solidFill>
                <a:cs typeface="Arial" panose="020B0604020202020204" pitchFamily="34" charset="0"/>
              </a:rPr>
              <a:t>Paper Review</a:t>
            </a:r>
            <a:endParaRPr lang="en-US" sz="1600" b="1" i="1" dirty="0">
              <a:solidFill>
                <a:srgbClr val="595959"/>
              </a:solidFill>
              <a:cs typeface="Arial" panose="020B0604020202020204" pitchFamily="34" charset="0"/>
            </a:endParaRPr>
          </a:p>
        </p:txBody>
      </p:sp>
      <p:cxnSp>
        <p:nvCxnSpPr>
          <p:cNvPr id="13" name="Straight Connector 12"/>
          <p:cNvCxnSpPr/>
          <p:nvPr/>
        </p:nvCxnSpPr>
        <p:spPr>
          <a:xfrm>
            <a:off x="536402" y="4828004"/>
            <a:ext cx="7765593" cy="0"/>
          </a:xfrm>
          <a:prstGeom prst="line">
            <a:avLst/>
          </a:prstGeom>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680" y="4875852"/>
            <a:ext cx="11449272" cy="1200329"/>
          </a:xfrm>
          <a:prstGeom prst="rect">
            <a:avLst/>
          </a:prstGeom>
          <a:noFill/>
        </p:spPr>
        <p:txBody>
          <a:bodyPr wrap="square">
            <a:spAutoFit/>
          </a:bodyPr>
          <a:lstStyle/>
          <a:p>
            <a:pPr marL="742950" marR="0" lvl="1" indent="-285750">
              <a:spcBef>
                <a:spcPts val="0"/>
              </a:spcBef>
              <a:spcAft>
                <a:spcPts val="0"/>
              </a:spcAft>
              <a:buFont typeface="Wingdings" panose="05000000000000000000" pitchFamily="2" charset="2"/>
              <a:buChar char="q"/>
            </a:pPr>
            <a:r>
              <a:rPr lang="en-US" dirty="0"/>
              <a:t>Serving as a reviewer for the British Machine Vision Conference (BMVC)</a:t>
            </a:r>
            <a:endParaRPr lang="en-US" dirty="0"/>
          </a:p>
          <a:p>
            <a:pPr marL="742950" marR="0" lvl="1" indent="-285750">
              <a:spcBef>
                <a:spcPts val="0"/>
              </a:spcBef>
              <a:spcAft>
                <a:spcPts val="0"/>
              </a:spcAft>
              <a:buFont typeface="Wingdings" panose="05000000000000000000" pitchFamily="2" charset="2"/>
              <a:buChar char="q"/>
            </a:pPr>
            <a:r>
              <a:rPr lang="en-US" dirty="0"/>
              <a:t>Serving as a reviewer for the Journal of Medical Imaging</a:t>
            </a:r>
            <a:endParaRPr lang="en-US" dirty="0"/>
          </a:p>
          <a:p>
            <a:pPr marL="742950" marR="0" lvl="1" indent="-285750">
              <a:spcBef>
                <a:spcPts val="0"/>
              </a:spcBef>
              <a:spcAft>
                <a:spcPts val="0"/>
              </a:spcAft>
              <a:buFont typeface="Wingdings" panose="05000000000000000000" pitchFamily="2" charset="2"/>
              <a:buChar char="q"/>
            </a:pPr>
            <a:r>
              <a:rPr lang="en-US" dirty="0"/>
              <a:t>Serving as a reviewer for the International Conference on Electronics, Communications and Networks (</a:t>
            </a:r>
            <a:r>
              <a:rPr lang="en-US" dirty="0" err="1"/>
              <a:t>CECNet</a:t>
            </a:r>
            <a:r>
              <a:rPr lang="en-US" dirty="0"/>
              <a:t>)</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bwMode="auto">
          <a:xfrm>
            <a:off x="2351584" y="188640"/>
            <a:ext cx="5544616"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Awards &amp; Achievements</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8" name="Slide Number Placeholder 7"/>
          <p:cNvSpPr>
            <a:spLocks noGrp="1"/>
          </p:cNvSpPr>
          <p:nvPr>
            <p:ph type="sldNum" sz="quarter" idx="12"/>
          </p:nvPr>
        </p:nvSpPr>
        <p:spPr/>
        <p:txBody>
          <a:bodyPr/>
          <a:lstStyle/>
          <a:p>
            <a:fld id="{47C51FE3-7623-4EAD-B2F3-330393A65E73}" type="slidenum">
              <a:rPr lang="en-US" smtClean="0"/>
            </a:fld>
            <a:endParaRPr lang="en-US"/>
          </a:p>
        </p:txBody>
      </p:sp>
      <p:sp>
        <p:nvSpPr>
          <p:cNvPr id="3" name="TextBox 2"/>
          <p:cNvSpPr txBox="1"/>
          <p:nvPr/>
        </p:nvSpPr>
        <p:spPr>
          <a:xfrm>
            <a:off x="0" y="1412776"/>
            <a:ext cx="11953328" cy="4196020"/>
          </a:xfrm>
          <a:prstGeom prst="rect">
            <a:avLst/>
          </a:prstGeom>
          <a:noFill/>
        </p:spPr>
        <p:txBody>
          <a:bodyPr wrap="square">
            <a:spAutoFit/>
          </a:bodyPr>
          <a:lstStyle/>
          <a:p>
            <a:pPr marL="742950" lvl="1" indent="-285750">
              <a:lnSpc>
                <a:spcPct val="150000"/>
              </a:lnSpc>
              <a:buFont typeface="Wingdings" panose="05000000000000000000" pitchFamily="2" charset="2"/>
              <a:buChar char="q"/>
            </a:pPr>
            <a:r>
              <a:rPr lang="en-US" dirty="0"/>
              <a:t>Best First-Year PhD Student Showcase Presentation, University of Manchester (UK)</a:t>
            </a:r>
            <a:endParaRPr lang="en-US" dirty="0"/>
          </a:p>
          <a:p>
            <a:pPr marL="742950" lvl="1" indent="-285750">
              <a:lnSpc>
                <a:spcPct val="150000"/>
              </a:lnSpc>
              <a:buFont typeface="Wingdings" panose="05000000000000000000" pitchFamily="2" charset="2"/>
              <a:buChar char="q"/>
            </a:pPr>
            <a:r>
              <a:rPr lang="en-US" dirty="0"/>
              <a:t>University of Manchester and China Scholarship Council Joint Scholarship Program, University of Manchester (UK)</a:t>
            </a:r>
            <a:endParaRPr lang="en-US" dirty="0"/>
          </a:p>
          <a:p>
            <a:pPr marL="742950" lvl="1" indent="-285750">
              <a:lnSpc>
                <a:spcPct val="150000"/>
              </a:lnSpc>
              <a:buFont typeface="Wingdings" panose="05000000000000000000" pitchFamily="2" charset="2"/>
              <a:buChar char="q"/>
            </a:pPr>
            <a:r>
              <a:rPr lang="en-US" dirty="0"/>
              <a:t>Graduate Scholarship for Academic Excellence, University of Chinese Academy of Sciences (China)</a:t>
            </a:r>
            <a:endParaRPr lang="en-US" dirty="0"/>
          </a:p>
          <a:p>
            <a:pPr marL="742950" lvl="1" indent="-285750">
              <a:lnSpc>
                <a:spcPct val="150000"/>
              </a:lnSpc>
              <a:buFont typeface="Wingdings" panose="05000000000000000000" pitchFamily="2" charset="2"/>
              <a:buChar char="q"/>
            </a:pPr>
            <a:r>
              <a:rPr lang="en-US" dirty="0"/>
              <a:t>Best Innovation Award in the Full Quantitative Optical In Vivo Imaging Competition, Chinese Academy of Sciences Key laboratory of Molecular Imaging (China)</a:t>
            </a:r>
            <a:endParaRPr lang="en-US" dirty="0"/>
          </a:p>
          <a:p>
            <a:pPr marL="742950" lvl="1" indent="-285750">
              <a:lnSpc>
                <a:spcPct val="150000"/>
              </a:lnSpc>
              <a:buFont typeface="Wingdings" panose="05000000000000000000" pitchFamily="2" charset="2"/>
              <a:buChar char="q"/>
            </a:pPr>
            <a:r>
              <a:rPr lang="en-US" dirty="0"/>
              <a:t>Outstanding Graduate, </a:t>
            </a:r>
            <a:r>
              <a:rPr lang="en-US" dirty="0" err="1"/>
              <a:t>Xidian</a:t>
            </a:r>
            <a:r>
              <a:rPr lang="en-US" dirty="0"/>
              <a:t> University (China)</a:t>
            </a:r>
            <a:endParaRPr lang="en-US" dirty="0"/>
          </a:p>
          <a:p>
            <a:pPr marL="742950" lvl="1" indent="-285750">
              <a:lnSpc>
                <a:spcPct val="150000"/>
              </a:lnSpc>
              <a:buFont typeface="Wingdings" panose="05000000000000000000" pitchFamily="2" charset="2"/>
              <a:buChar char="q"/>
            </a:pPr>
            <a:r>
              <a:rPr lang="en-US" dirty="0"/>
              <a:t>First-Class Scholarship, </a:t>
            </a:r>
            <a:r>
              <a:rPr lang="en-US" dirty="0" err="1"/>
              <a:t>Xidian</a:t>
            </a:r>
            <a:r>
              <a:rPr lang="en-US" dirty="0"/>
              <a:t> University (China)</a:t>
            </a:r>
            <a:endParaRPr lang="en-US" dirty="0"/>
          </a:p>
          <a:p>
            <a:pPr marL="742950" lvl="1" indent="-285750">
              <a:lnSpc>
                <a:spcPct val="150000"/>
              </a:lnSpc>
              <a:buFont typeface="Wingdings" panose="05000000000000000000" pitchFamily="2" charset="2"/>
              <a:buChar char="q"/>
            </a:pPr>
            <a:r>
              <a:rPr lang="en-US" dirty="0"/>
              <a:t>Special Prize in 2017 National English Competition for College Students, Advisory Board for College Foreign Language Teaching, College English Teaching &amp; Research Association of China (China)</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fld>
            <a:endParaRPr lang="en-US"/>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C</a:t>
            </a:r>
            <a:r>
              <a:rPr lang="en-US" dirty="0">
                <a:solidFill>
                  <a:sysClr val="windowText" lastClr="000000"/>
                </a:solidFill>
              </a:rPr>
              <a:t>ontents</a:t>
            </a:r>
            <a:endParaRPr lang="en-US" dirty="0">
              <a:solidFill>
                <a:sysClr val="windowText" lastClr="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1757"/>
    </mc:Choice>
    <mc:Fallback>
      <p:transition spd="slow" advTm="175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bwMode="auto">
          <a:xfrm>
            <a:off x="2351584" y="188640"/>
            <a:ext cx="5544616"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Thanks for listening</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3" name="TextBox 2"/>
          <p:cNvSpPr txBox="1"/>
          <p:nvPr/>
        </p:nvSpPr>
        <p:spPr>
          <a:xfrm>
            <a:off x="839416" y="2358172"/>
            <a:ext cx="5832648" cy="1938992"/>
          </a:xfrm>
          <a:prstGeom prst="rect">
            <a:avLst/>
          </a:prstGeom>
          <a:noFill/>
        </p:spPr>
        <p:txBody>
          <a:bodyPr wrap="square" rtlCol="0">
            <a:spAutoFit/>
          </a:bodyPr>
          <a:lstStyle/>
          <a:p>
            <a:r>
              <a:rPr lang="en-GB" sz="2000" dirty="0"/>
              <a:t>Division of Informatics, Imaging &amp; Data Sciences</a:t>
            </a:r>
            <a:endParaRPr lang="en-GB" sz="2000" dirty="0"/>
          </a:p>
          <a:p>
            <a:r>
              <a:rPr lang="en-GB" sz="2000" dirty="0"/>
              <a:t>School of Health Sciences </a:t>
            </a:r>
            <a:endParaRPr lang="en-GB" sz="2000" dirty="0"/>
          </a:p>
          <a:p>
            <a:r>
              <a:rPr lang="en-GB" sz="2000" dirty="0"/>
              <a:t>Faculty of Biology, Medicine and Health </a:t>
            </a:r>
            <a:endParaRPr lang="en-GB" sz="2000" dirty="0"/>
          </a:p>
          <a:p>
            <a:r>
              <a:rPr lang="en-GB" sz="2000" dirty="0"/>
              <a:t>University of Manchester</a:t>
            </a:r>
            <a:r>
              <a:rPr lang="en-US" sz="2000" dirty="0"/>
              <a:t> </a:t>
            </a:r>
            <a:endParaRPr lang="en-US" sz="2000" dirty="0"/>
          </a:p>
          <a:p>
            <a:endParaRPr lang="en-US" sz="2000" dirty="0"/>
          </a:p>
          <a:p>
            <a:r>
              <a:rPr lang="en-US" sz="2000" dirty="0"/>
              <a:t>Email: chang.bian@postgrad.manchester.ac.uk</a:t>
            </a:r>
            <a:endParaRPr lang="en-US" sz="2000" dirty="0"/>
          </a:p>
        </p:txBody>
      </p:sp>
      <p:sp>
        <p:nvSpPr>
          <p:cNvPr id="6" name="TextBox 5"/>
          <p:cNvSpPr txBox="1"/>
          <p:nvPr/>
        </p:nvSpPr>
        <p:spPr>
          <a:xfrm>
            <a:off x="2351584" y="1988840"/>
            <a:ext cx="1751856" cy="369332"/>
          </a:xfrm>
          <a:prstGeom prst="rect">
            <a:avLst/>
          </a:prstGeom>
          <a:noFill/>
        </p:spPr>
        <p:txBody>
          <a:bodyPr wrap="square">
            <a:spAutoFit/>
          </a:bodyPr>
          <a:lstStyle/>
          <a:p>
            <a:r>
              <a:rPr lang="en-US" sz="1800" b="1" i="1" dirty="0"/>
              <a:t>Chang Bian</a:t>
            </a:r>
            <a:endParaRPr lang="en-US" sz="1800" b="1" i="1" dirty="0"/>
          </a:p>
        </p:txBody>
      </p:sp>
      <p:pic>
        <p:nvPicPr>
          <p:cNvPr id="7" name="Picture 6" descr="UoM-20140326_DSCF2448.jpg"/>
          <p:cNvPicPr>
            <a:picLocks noChangeAspect="1"/>
          </p:cNvPicPr>
          <p:nvPr/>
        </p:nvPicPr>
        <p:blipFill rotWithShape="1">
          <a:blip r:embed="rId1" cstate="email"/>
          <a:srcRect/>
          <a:stretch>
            <a:fillRect/>
          </a:stretch>
        </p:blipFill>
        <p:spPr>
          <a:xfrm>
            <a:off x="7608168" y="2665653"/>
            <a:ext cx="2520280" cy="1890210"/>
          </a:xfrm>
          <a:prstGeom prst="rect">
            <a:avLst/>
          </a:prstGeom>
        </p:spPr>
      </p:pic>
      <p:pic>
        <p:nvPicPr>
          <p:cNvPr id="8" name="Picture 7" descr="Broaden Your Studies 4 NEW.jpg"/>
          <p:cNvPicPr>
            <a:picLocks noChangeAspect="1"/>
          </p:cNvPicPr>
          <p:nvPr/>
        </p:nvPicPr>
        <p:blipFill rotWithShape="1">
          <a:blip r:embed="rId2" cstate="email"/>
          <a:srcRect/>
          <a:stretch>
            <a:fillRect/>
          </a:stretch>
        </p:blipFill>
        <p:spPr>
          <a:xfrm>
            <a:off x="7608168" y="577421"/>
            <a:ext cx="2520280" cy="1890210"/>
          </a:xfrm>
          <a:prstGeom prst="rect">
            <a:avLst/>
          </a:prstGeom>
        </p:spPr>
      </p:pic>
      <p:pic>
        <p:nvPicPr>
          <p:cNvPr id="9" name="Picture 8" descr="AerialView1.jpg"/>
          <p:cNvPicPr>
            <a:picLocks noChangeAspect="1"/>
          </p:cNvPicPr>
          <p:nvPr/>
        </p:nvPicPr>
        <p:blipFill rotWithShape="1">
          <a:blip r:embed="rId3" cstate="email"/>
          <a:srcRect/>
          <a:stretch>
            <a:fillRect/>
          </a:stretch>
        </p:blipFill>
        <p:spPr>
          <a:xfrm>
            <a:off x="7608168" y="4771887"/>
            <a:ext cx="2496278" cy="1872208"/>
          </a:xfrm>
          <a:prstGeom prst="rect">
            <a:avLst/>
          </a:prstGeom>
        </p:spPr>
      </p:pic>
      <p:sp>
        <p:nvSpPr>
          <p:cNvPr id="10" name="Slide Number Placeholder 9"/>
          <p:cNvSpPr>
            <a:spLocks noGrp="1"/>
          </p:cNvSpPr>
          <p:nvPr>
            <p:ph type="sldNum" sz="quarter" idx="12"/>
          </p:nvPr>
        </p:nvSpPr>
        <p:spPr/>
        <p:txBody>
          <a:bodyPr/>
          <a:lstStyle/>
          <a:p>
            <a:fld id="{47C51FE3-7623-4EAD-B2F3-330393A65E73}"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fld>
            <a:endParaRPr lang="en-US"/>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Introduction</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757"/>
    </mc:Choice>
    <mc:Fallback>
      <p:transition spd="slow" advTm="17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fld>
            <a:endParaRPr lang="en-US"/>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Thesis structure</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757"/>
    </mc:Choice>
    <mc:Fallback>
      <p:transition spd="slow" advTm="175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fld>
            <a:endParaRPr lang="en-US"/>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Chapter:</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757"/>
    </mc:Choice>
    <mc:Fallback>
      <p:transition spd="slow" advTm="175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fld>
            <a:endParaRPr lang="en-US"/>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Chapter:</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757"/>
    </mc:Choice>
    <mc:Fallback>
      <p:transition spd="slow" advTm="17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fld>
            <a:endParaRPr lang="en-US"/>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Chapter:</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757"/>
    </mc:Choice>
    <mc:Fallback>
      <p:transition spd="slow" advTm="175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fld>
            <a:endParaRPr lang="en-US"/>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Chapter:</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757"/>
    </mc:Choice>
    <mc:Fallback>
      <p:transition spd="slow" advTm="175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fld>
            <a:endParaRPr lang="en-US"/>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Chapter:</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757"/>
    </mc:Choice>
    <mc:Fallback>
      <p:transition spd="slow" advTm="1757"/>
    </mc:Fallback>
  </mc:AlternateContent>
</p:sld>
</file>

<file path=ppt/tags/tag1.xml><?xml version="1.0" encoding="utf-8"?>
<p:tagLst xmlns:p="http://schemas.openxmlformats.org/presentationml/2006/main">
  <p:tag name="TIMING" val="|64.7|4.5|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HER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UoM_powerpoint_169_acasson</Template>
  <TotalTime>0</TotalTime>
  <Words>5298</Words>
  <Application>WPS 演示</Application>
  <PresentationFormat>宽屏</PresentationFormat>
  <Paragraphs>278</Paragraphs>
  <Slides>20</Slides>
  <Notes>15</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20</vt:i4>
      </vt:variant>
    </vt:vector>
  </HeadingPairs>
  <TitlesOfParts>
    <vt:vector size="38" baseType="lpstr">
      <vt:lpstr>Arial</vt:lpstr>
      <vt:lpstr>宋体</vt:lpstr>
      <vt:lpstr>Wingdings</vt:lpstr>
      <vt:lpstr>Arial</vt:lpstr>
      <vt:lpstr>Segoe UI Light</vt:lpstr>
      <vt:lpstr>CordiaUPC</vt:lpstr>
      <vt:lpstr>Microsoft Sans Serif</vt:lpstr>
      <vt:lpstr>Geneva</vt:lpstr>
      <vt:lpstr>Segoe Print</vt:lpstr>
      <vt:lpstr>Calibri</vt:lpstr>
      <vt:lpstr>Wingdings</vt:lpstr>
      <vt:lpstr>黑体</vt:lpstr>
      <vt:lpstr>Söhne</vt:lpstr>
      <vt:lpstr>Cambria</vt:lpstr>
      <vt:lpstr>微软雅黑</vt:lpstr>
      <vt:lpstr>Arial Unicode MS</vt:lpstr>
      <vt:lpstr>Office Theme</vt:lpstr>
      <vt:lpstr>SPHERE template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University of Manchester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Suzanne Ross</dc:creator>
  <cp:lastModifiedBy>边走边唱</cp:lastModifiedBy>
  <cp:revision>20</cp:revision>
  <dcterms:created xsi:type="dcterms:W3CDTF">2022-05-13T10:11:00Z</dcterms:created>
  <dcterms:modified xsi:type="dcterms:W3CDTF">2024-12-04T00:38:27Z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7AAC5E7A8945436394BC20BA58B2C201</vt:lpwstr>
  </property>
  <property fmtid="{D5CDD505-2E9C-101B-9397-08002B2CF9AE}" pid="3" name="KSOProductBuildVer">
    <vt:lpwstr>2052-11.1.0.11220</vt:lpwstr>
  </property>
</Properties>
</file>